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9"/>
  </p:notesMasterIdLst>
  <p:sldIdLst>
    <p:sldId id="256" r:id="rId2"/>
    <p:sldId id="257" r:id="rId3"/>
    <p:sldId id="258" r:id="rId4"/>
    <p:sldId id="263" r:id="rId5"/>
    <p:sldId id="298" r:id="rId6"/>
    <p:sldId id="299" r:id="rId7"/>
    <p:sldId id="301" r:id="rId8"/>
    <p:sldId id="321" r:id="rId9"/>
    <p:sldId id="302" r:id="rId10"/>
    <p:sldId id="303" r:id="rId11"/>
    <p:sldId id="264" r:id="rId12"/>
    <p:sldId id="269" r:id="rId13"/>
    <p:sldId id="304" r:id="rId14"/>
    <p:sldId id="305" r:id="rId15"/>
    <p:sldId id="306" r:id="rId16"/>
    <p:sldId id="307" r:id="rId17"/>
    <p:sldId id="308" r:id="rId18"/>
    <p:sldId id="325" r:id="rId19"/>
    <p:sldId id="328" r:id="rId20"/>
    <p:sldId id="330" r:id="rId21"/>
    <p:sldId id="331" r:id="rId22"/>
    <p:sldId id="329" r:id="rId23"/>
    <p:sldId id="332" r:id="rId24"/>
    <p:sldId id="333" r:id="rId25"/>
    <p:sldId id="334" r:id="rId26"/>
    <p:sldId id="335" r:id="rId27"/>
    <p:sldId id="336" r:id="rId28"/>
    <p:sldId id="337" r:id="rId29"/>
    <p:sldId id="338" r:id="rId30"/>
    <p:sldId id="339" r:id="rId31"/>
    <p:sldId id="324" r:id="rId32"/>
    <p:sldId id="358" r:id="rId33"/>
    <p:sldId id="359" r:id="rId34"/>
    <p:sldId id="360" r:id="rId35"/>
    <p:sldId id="361" r:id="rId36"/>
    <p:sldId id="362" r:id="rId37"/>
    <p:sldId id="363" r:id="rId38"/>
    <p:sldId id="364" r:id="rId39"/>
    <p:sldId id="365" r:id="rId40"/>
    <p:sldId id="366" r:id="rId41"/>
    <p:sldId id="367" r:id="rId42"/>
    <p:sldId id="327" r:id="rId43"/>
    <p:sldId id="351" r:id="rId44"/>
    <p:sldId id="352" r:id="rId45"/>
    <p:sldId id="344" r:id="rId46"/>
    <p:sldId id="345" r:id="rId47"/>
    <p:sldId id="348" r:id="rId48"/>
    <p:sldId id="349" r:id="rId49"/>
    <p:sldId id="347" r:id="rId50"/>
    <p:sldId id="326" r:id="rId51"/>
    <p:sldId id="353" r:id="rId52"/>
    <p:sldId id="354" r:id="rId53"/>
    <p:sldId id="355" r:id="rId54"/>
    <p:sldId id="356" r:id="rId55"/>
    <p:sldId id="357" r:id="rId56"/>
    <p:sldId id="340" r:id="rId57"/>
    <p:sldId id="341" r:id="rId58"/>
    <p:sldId id="342" r:id="rId59"/>
    <p:sldId id="343" r:id="rId60"/>
    <p:sldId id="346" r:id="rId61"/>
    <p:sldId id="350" r:id="rId62"/>
    <p:sldId id="315" r:id="rId63"/>
    <p:sldId id="316" r:id="rId64"/>
    <p:sldId id="317" r:id="rId65"/>
    <p:sldId id="310" r:id="rId66"/>
    <p:sldId id="368" r:id="rId67"/>
    <p:sldId id="273" r:id="rId68"/>
  </p:sldIdLst>
  <p:sldSz cx="18288000" cy="10287000"/>
  <p:notesSz cx="6858000" cy="9144000"/>
  <p:embeddedFontLst>
    <p:embeddedFont>
      <p:font typeface="Calibri" panose="020F0502020204030204" pitchFamily="34" charset="0"/>
      <p:regular r:id="rId70"/>
      <p:bold r:id="rId71"/>
      <p:italic r:id="rId72"/>
      <p:boldItalic r:id="rId73"/>
    </p:embeddedFont>
    <p:embeddedFont>
      <p:font typeface="Montserrat" panose="00000500000000000000" pitchFamily="2" charset="0"/>
      <p:regular r:id="rId74"/>
      <p:bold r:id="rId75"/>
      <p:italic r:id="rId76"/>
      <p:boldItalic r:id="rId77"/>
    </p:embeddedFont>
    <p:embeddedFont>
      <p:font typeface="Ubuntu" panose="020B0504030602030204" pitchFamily="34" charset="0"/>
      <p:regular r:id="rId78"/>
      <p:bold r:id="rId79"/>
      <p:italic r:id="rId80"/>
      <p:boldItalic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222"/>
    <a:srgbClr val="E98A2B"/>
    <a:srgbClr val="F6801E"/>
    <a:srgbClr val="F47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4622" autoAdjust="0"/>
  </p:normalViewPr>
  <p:slideViewPr>
    <p:cSldViewPr showGuides="1">
      <p:cViewPr varScale="1">
        <p:scale>
          <a:sx n="70" d="100"/>
          <a:sy n="70" d="100"/>
        </p:scale>
        <p:origin x="1092" y="162"/>
      </p:cViewPr>
      <p:guideLst>
        <p:guide orient="horz" pos="2136"/>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font" Target="fonts/font10.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AA08A3-3CCC-49E6-964C-E1738A6D992D}" type="datetimeFigureOut">
              <a:rPr lang="es-ES" smtClean="0"/>
              <a:t>27/02/2025</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B2CB49-322C-48BB-A333-B208C96D6BAF}" type="slidenum">
              <a:rPr lang="es-ES" smtClean="0"/>
              <a:t>‹Nº›</a:t>
            </a:fld>
            <a:endParaRPr lang="es-ES" dirty="0"/>
          </a:p>
        </p:txBody>
      </p:sp>
    </p:spTree>
    <p:extLst>
      <p:ext uri="{BB962C8B-B14F-4D97-AF65-F5344CB8AC3E}">
        <p14:creationId xmlns:p14="http://schemas.microsoft.com/office/powerpoint/2010/main" val="596828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DCB2CB49-322C-48BB-A333-B208C96D6BAF}" type="slidenum">
              <a:rPr lang="es-ES" smtClean="0"/>
              <a:t>1</a:t>
            </a:fld>
            <a:endParaRPr lang="es-ES" dirty="0"/>
          </a:p>
        </p:txBody>
      </p:sp>
    </p:spTree>
    <p:extLst>
      <p:ext uri="{BB962C8B-B14F-4D97-AF65-F5344CB8AC3E}">
        <p14:creationId xmlns:p14="http://schemas.microsoft.com/office/powerpoint/2010/main" val="1757069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CB2CB49-322C-48BB-A333-B208C96D6BAF}" type="slidenum">
              <a:rPr lang="es-ES" smtClean="0"/>
              <a:t>4</a:t>
            </a:fld>
            <a:endParaRPr lang="es-ES" dirty="0"/>
          </a:p>
        </p:txBody>
      </p:sp>
    </p:spTree>
    <p:extLst>
      <p:ext uri="{BB962C8B-B14F-4D97-AF65-F5344CB8AC3E}">
        <p14:creationId xmlns:p14="http://schemas.microsoft.com/office/powerpoint/2010/main" val="2902213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CB2CB49-322C-48BB-A333-B208C96D6BAF}" type="slidenum">
              <a:rPr lang="es-ES" smtClean="0"/>
              <a:t>5</a:t>
            </a:fld>
            <a:endParaRPr lang="es-ES" dirty="0"/>
          </a:p>
        </p:txBody>
      </p:sp>
    </p:spTree>
    <p:extLst>
      <p:ext uri="{BB962C8B-B14F-4D97-AF65-F5344CB8AC3E}">
        <p14:creationId xmlns:p14="http://schemas.microsoft.com/office/powerpoint/2010/main" val="3754725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CB2CB49-322C-48BB-A333-B208C96D6BAF}" type="slidenum">
              <a:rPr lang="es-ES" smtClean="0"/>
              <a:t>7</a:t>
            </a:fld>
            <a:endParaRPr lang="es-ES" dirty="0"/>
          </a:p>
        </p:txBody>
      </p:sp>
    </p:spTree>
    <p:extLst>
      <p:ext uri="{BB962C8B-B14F-4D97-AF65-F5344CB8AC3E}">
        <p14:creationId xmlns:p14="http://schemas.microsoft.com/office/powerpoint/2010/main" val="1899283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CB2CB49-322C-48BB-A333-B208C96D6BAF}" type="slidenum">
              <a:rPr lang="es-ES" smtClean="0"/>
              <a:t>11</a:t>
            </a:fld>
            <a:endParaRPr lang="es-ES" dirty="0"/>
          </a:p>
        </p:txBody>
      </p:sp>
    </p:spTree>
    <p:extLst>
      <p:ext uri="{BB962C8B-B14F-4D97-AF65-F5344CB8AC3E}">
        <p14:creationId xmlns:p14="http://schemas.microsoft.com/office/powerpoint/2010/main" val="1222947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2/27/2025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s://www.pngall.com/legal-png" TargetMode="External"/><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hyperlink" Target="https://pixabay.com/es/plana-dise%C3%B1o-s%C3%ADmbolo-icono-www-2126883/" TargetMode="External"/><Relationship Id="rId5" Type="http://schemas.openxmlformats.org/officeDocument/2006/relationships/image" Target="../media/image6.png"/><Relationship Id="rId4" Type="http://schemas.openxmlformats.org/officeDocument/2006/relationships/hyperlink" Target="https://centroderecursos.educarchile.cl/handle/20.500.12246/18013"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4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Proyectos%20institucionales%202024/Castellano/rendici&#243;n%20de%20cuentas%20de%20gestiones%20varias..pptx"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5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5.jpeg"/><Relationship Id="rId4" Type="http://schemas.openxmlformats.org/officeDocument/2006/relationships/image" Target="../media/image94.jpeg"/></Relationships>
</file>

<file path=ppt/slides/_rels/slide5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5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hyperlink" Target="Proyectos%20institucionales%202024/Matematicas/rendici&#243;n%20de%20cuentas%202024%20proyecto%20de%20matem&#225;ticas%20(2).pptx"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hyperlink" Target="https://www.canva.com/design/DAFgYSPH9nw/Qii5srg_Dtl4vRG4F1bqEw/view?utm_content=DAFgYSPH9nw&amp;utm_campaign=designshare&amp;utm_medium=link2&amp;utm_source=uniquelinks&amp;utlId=ha4a33a76cd"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6999"/>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77" b="-9277"/>
            </a:stretch>
          </a:blipFill>
        </p:spPr>
        <p:txBody>
          <a:bodyPr/>
          <a:lstStyle/>
          <a:p>
            <a:endParaRPr lang="es-CO" noProof="1"/>
          </a:p>
        </p:txBody>
      </p:sp>
      <p:sp>
        <p:nvSpPr>
          <p:cNvPr id="10" name="Freeform 10"/>
          <p:cNvSpPr/>
          <p:nvPr/>
        </p:nvSpPr>
        <p:spPr>
          <a:xfrm>
            <a:off x="13487400" y="330835"/>
            <a:ext cx="4547069" cy="1540953"/>
          </a:xfrm>
          <a:custGeom>
            <a:avLst/>
            <a:gdLst/>
            <a:ahLst/>
            <a:cxnLst/>
            <a:rect l="l" t="t" r="r" b="b"/>
            <a:pathLst>
              <a:path w="13708378" h="4112513">
                <a:moveTo>
                  <a:pt x="0" y="0"/>
                </a:moveTo>
                <a:lnTo>
                  <a:pt x="13708378" y="0"/>
                </a:lnTo>
                <a:lnTo>
                  <a:pt x="13708378" y="4112513"/>
                </a:lnTo>
                <a:lnTo>
                  <a:pt x="0" y="4112513"/>
                </a:lnTo>
                <a:lnTo>
                  <a:pt x="0" y="0"/>
                </a:lnTo>
                <a:close/>
              </a:path>
            </a:pathLst>
          </a:custGeom>
          <a:blipFill>
            <a:blip r:embed="rId4"/>
            <a:stretch>
              <a:fillRect/>
            </a:stretch>
          </a:blipFill>
        </p:spPr>
        <p:txBody>
          <a:bodyPr/>
          <a:lstStyle/>
          <a:p>
            <a:endParaRPr lang="es-CO" noProof="1"/>
          </a:p>
        </p:txBody>
      </p:sp>
      <p:sp>
        <p:nvSpPr>
          <p:cNvPr id="13" name="Freeform 13"/>
          <p:cNvSpPr/>
          <p:nvPr/>
        </p:nvSpPr>
        <p:spPr>
          <a:xfrm>
            <a:off x="4564437" y="5485375"/>
            <a:ext cx="8507284" cy="953525"/>
          </a:xfrm>
          <a:custGeom>
            <a:avLst/>
            <a:gdLst/>
            <a:ahLst/>
            <a:cxnLst/>
            <a:rect l="l" t="t" r="r" b="b"/>
            <a:pathLst>
              <a:path w="8507284" h="953525">
                <a:moveTo>
                  <a:pt x="0" y="0"/>
                </a:moveTo>
                <a:lnTo>
                  <a:pt x="8507284" y="0"/>
                </a:lnTo>
                <a:lnTo>
                  <a:pt x="8507284" y="953525"/>
                </a:lnTo>
                <a:lnTo>
                  <a:pt x="0" y="953525"/>
                </a:lnTo>
                <a:lnTo>
                  <a:pt x="0" y="0"/>
                </a:lnTo>
                <a:close/>
              </a:path>
            </a:pathLst>
          </a:custGeom>
          <a:blipFill>
            <a:blip r:embed="rId5"/>
            <a:stretch>
              <a:fillRect/>
            </a:stretch>
          </a:blipFill>
        </p:spPr>
        <p:txBody>
          <a:bodyPr/>
          <a:lstStyle/>
          <a:p>
            <a:endParaRPr lang="es-CO" noProof="1"/>
          </a:p>
        </p:txBody>
      </p:sp>
      <p:sp>
        <p:nvSpPr>
          <p:cNvPr id="14" name="TextBox 14"/>
          <p:cNvSpPr txBox="1"/>
          <p:nvPr/>
        </p:nvSpPr>
        <p:spPr>
          <a:xfrm>
            <a:off x="134481" y="7518790"/>
            <a:ext cx="17578208" cy="1749282"/>
          </a:xfrm>
          <a:prstGeom prst="rect">
            <a:avLst/>
          </a:prstGeom>
        </p:spPr>
        <p:txBody>
          <a:bodyPr wrap="square" lIns="0" tIns="0" rIns="0" bIns="0" rtlCol="0" anchor="t">
            <a:noAutofit/>
          </a:bodyPr>
          <a:lstStyle/>
          <a:p>
            <a:pPr algn="ctr"/>
            <a:r>
              <a:rPr lang="es-CO" sz="2800" b="1" spc="172" noProof="1">
                <a:solidFill>
                  <a:srgbClr val="1C5739"/>
                </a:solidFill>
                <a:latin typeface="Calibri" panose="020F0502020204030204" charset="0"/>
                <a:cs typeface="Calibri" panose="020F0502020204030204" charset="0"/>
              </a:rPr>
              <a:t>“</a:t>
            </a:r>
            <a:r>
              <a:rPr lang="es-CO" sz="2800" b="1" spc="172" noProof="1">
                <a:solidFill>
                  <a:srgbClr val="1C5739"/>
                </a:solidFill>
                <a:cs typeface="Calibri" panose="020F0502020204030204" charset="0"/>
              </a:rPr>
              <a:t>Fortalecimiento, implementación y seguimiento de la gestión escolar 2024.</a:t>
            </a:r>
          </a:p>
          <a:p>
            <a:pPr algn="ctr"/>
            <a:r>
              <a:rPr lang="es-CO" sz="2800" b="1" spc="172" noProof="1">
                <a:solidFill>
                  <a:srgbClr val="1C5739"/>
                </a:solidFill>
                <a:cs typeface="Calibri" panose="020F0502020204030204" charset="0"/>
              </a:rPr>
              <a:t>Acciones de mejora para aumentar los índices de calidad educativa en la Institución Etnoeducativa Ana María Vélez de Trujillo</a:t>
            </a:r>
            <a:r>
              <a:rPr lang="es-CO" sz="2300" spc="172" noProof="1">
                <a:solidFill>
                  <a:srgbClr val="1C5739"/>
                </a:solidFill>
                <a:cs typeface="Calibri" panose="020F0502020204030204" charset="0"/>
              </a:rPr>
              <a:t>”</a:t>
            </a:r>
          </a:p>
        </p:txBody>
      </p:sp>
      <p:sp>
        <p:nvSpPr>
          <p:cNvPr id="15" name="TextBox 15"/>
          <p:cNvSpPr txBox="1"/>
          <p:nvPr/>
        </p:nvSpPr>
        <p:spPr>
          <a:xfrm>
            <a:off x="914400" y="2951678"/>
            <a:ext cx="16645889" cy="2611395"/>
          </a:xfrm>
          <a:prstGeom prst="rect">
            <a:avLst/>
          </a:prstGeom>
        </p:spPr>
        <p:txBody>
          <a:bodyPr wrap="square" lIns="0" tIns="0" rIns="0" bIns="0" rtlCol="0" anchor="t">
            <a:noAutofit/>
          </a:bodyPr>
          <a:lstStyle/>
          <a:p>
            <a:pPr algn="ctr">
              <a:lnSpc>
                <a:spcPct val="100000"/>
              </a:lnSpc>
            </a:pPr>
            <a:r>
              <a:rPr lang="es-CO" sz="4800" b="1" noProof="1">
                <a:solidFill>
                  <a:srgbClr val="1C5739"/>
                </a:solidFill>
                <a:latin typeface="+mj-lt"/>
              </a:rPr>
              <a:t>INSTITUCIÓN ETNOEDUCATIVA ANA MARÍA VÉLEZ DE TRUJILLO </a:t>
            </a:r>
          </a:p>
          <a:p>
            <a:pPr algn="ctr">
              <a:lnSpc>
                <a:spcPct val="100000"/>
              </a:lnSpc>
            </a:pPr>
            <a:endParaRPr lang="es-CO" sz="3200" b="1" noProof="1">
              <a:solidFill>
                <a:srgbClr val="1C5739"/>
              </a:solidFill>
              <a:latin typeface="+mj-lt"/>
            </a:endParaRPr>
          </a:p>
          <a:p>
            <a:pPr algn="ctr">
              <a:lnSpc>
                <a:spcPct val="100000"/>
              </a:lnSpc>
            </a:pPr>
            <a:r>
              <a:rPr lang="es-CO" sz="4800" b="1" noProof="1">
                <a:solidFill>
                  <a:srgbClr val="1C5739"/>
                </a:solidFill>
                <a:latin typeface="+mj-lt"/>
              </a:rPr>
              <a:t>INFORME DE RENDICIÓN DE CUENTAS 2024. </a:t>
            </a:r>
          </a:p>
        </p:txBody>
      </p:sp>
      <p:sp>
        <p:nvSpPr>
          <p:cNvPr id="11" name="Cuadro de texto 10"/>
          <p:cNvSpPr txBox="1"/>
          <p:nvPr/>
        </p:nvSpPr>
        <p:spPr>
          <a:xfrm>
            <a:off x="472098" y="9182100"/>
            <a:ext cx="7593330" cy="646331"/>
          </a:xfrm>
          <a:prstGeom prst="rect">
            <a:avLst/>
          </a:prstGeom>
        </p:spPr>
        <p:style>
          <a:lnRef idx="3">
            <a:schemeClr val="accent3"/>
          </a:lnRef>
          <a:fillRef idx="0">
            <a:srgbClr val="FFFFFF"/>
          </a:fillRef>
          <a:effectRef idx="0">
            <a:srgbClr val="FFFFFF"/>
          </a:effectRef>
          <a:fontRef idx="minor">
            <a:schemeClr val="tx1"/>
          </a:fontRef>
        </p:style>
        <p:txBody>
          <a:bodyPr wrap="square" rtlCol="0">
            <a:spAutoFit/>
          </a:bodyPr>
          <a:lstStyle/>
          <a:p>
            <a:r>
              <a:rPr lang="es-CO" b="1" noProof="1"/>
              <a:t>Informe determinado a la Calidad Educativa institucional </a:t>
            </a:r>
            <a:endParaRPr lang="es-CO" noProof="1"/>
          </a:p>
          <a:p>
            <a:r>
              <a:rPr lang="es-CO" b="1" noProof="1"/>
              <a:t>Febrero 2025 – Modelo de referencia SEDCARTAGENA.</a:t>
            </a:r>
          </a:p>
        </p:txBody>
      </p:sp>
      <p:pic>
        <p:nvPicPr>
          <p:cNvPr id="4" name="Imagen 3">
            <a:extLst>
              <a:ext uri="{FF2B5EF4-FFF2-40B4-BE49-F238E27FC236}">
                <a16:creationId xmlns:a16="http://schemas.microsoft.com/office/drawing/2014/main" id="{4075E1C3-7018-1423-473F-14ABE62C1C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412" y="114300"/>
            <a:ext cx="1895788" cy="252771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19200" y="419100"/>
            <a:ext cx="8842549" cy="584775"/>
          </a:xfrm>
          <a:prstGeom prst="rect">
            <a:avLst/>
          </a:prstGeom>
        </p:spPr>
        <p:txBody>
          <a:bodyPr wrap="none">
            <a:spAutoFit/>
          </a:bodyPr>
          <a:lstStyle/>
          <a:p>
            <a:r>
              <a:rPr lang="es-CO" sz="3200" b="1" noProof="1">
                <a:solidFill>
                  <a:srgbClr val="0070C0"/>
                </a:solidFill>
              </a:rPr>
              <a:t>GESTIÓN DIRECTIVA  - RELACIÓN CON EL ENTORNO</a:t>
            </a:r>
          </a:p>
        </p:txBody>
      </p:sp>
      <p:graphicFrame>
        <p:nvGraphicFramePr>
          <p:cNvPr id="3" name="Tabla 2">
            <a:extLst>
              <a:ext uri="{FF2B5EF4-FFF2-40B4-BE49-F238E27FC236}">
                <a16:creationId xmlns:a16="http://schemas.microsoft.com/office/drawing/2014/main" id="{8B31C420-A346-6836-0EB3-56B8A025120F}"/>
              </a:ext>
            </a:extLst>
          </p:cNvPr>
          <p:cNvGraphicFramePr>
            <a:graphicFrameLocks noGrp="1"/>
          </p:cNvGraphicFramePr>
          <p:nvPr>
            <p:extLst>
              <p:ext uri="{D42A27DB-BD31-4B8C-83A1-F6EECF244321}">
                <p14:modId xmlns:p14="http://schemas.microsoft.com/office/powerpoint/2010/main" val="1197390165"/>
              </p:ext>
            </p:extLst>
          </p:nvPr>
        </p:nvGraphicFramePr>
        <p:xfrm>
          <a:off x="1205552" y="1003875"/>
          <a:ext cx="15697200" cy="9290745"/>
        </p:xfrm>
        <a:graphic>
          <a:graphicData uri="http://schemas.openxmlformats.org/drawingml/2006/table">
            <a:tbl>
              <a:tblPr firstRow="1" bandRow="1">
                <a:tableStyleId>{5C22544A-7EE6-4342-B048-85BDC9FD1C3A}</a:tableStyleId>
              </a:tblPr>
              <a:tblGrid>
                <a:gridCol w="3810000">
                  <a:extLst>
                    <a:ext uri="{9D8B030D-6E8A-4147-A177-3AD203B41FA5}">
                      <a16:colId xmlns:a16="http://schemas.microsoft.com/office/drawing/2014/main" val="3030797157"/>
                    </a:ext>
                  </a:extLst>
                </a:gridCol>
                <a:gridCol w="11887200">
                  <a:extLst>
                    <a:ext uri="{9D8B030D-6E8A-4147-A177-3AD203B41FA5}">
                      <a16:colId xmlns:a16="http://schemas.microsoft.com/office/drawing/2014/main" val="354427922"/>
                    </a:ext>
                  </a:extLst>
                </a:gridCol>
              </a:tblGrid>
              <a:tr h="443423">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048815111"/>
                  </a:ext>
                </a:extLst>
              </a:tr>
              <a:tr h="798162">
                <a:tc>
                  <a:txBody>
                    <a:bodyPr/>
                    <a:lstStyle/>
                    <a:p>
                      <a:r>
                        <a:rPr lang="es-CO" sz="2400" b="1" noProof="1"/>
                        <a:t>Familias o acudientes</a:t>
                      </a:r>
                    </a:p>
                  </a:txBody>
                  <a:tcPr anchor="ctr"/>
                </a:tc>
                <a:tc>
                  <a:txBody>
                    <a:bodyPr/>
                    <a:lstStyle/>
                    <a:p>
                      <a:r>
                        <a:rPr lang="es-CO" sz="2400" noProof="1"/>
                        <a:t>Cumplimiento de acuerdos y fechas pactadas</a:t>
                      </a:r>
                    </a:p>
                  </a:txBody>
                  <a:tcPr anchor="ctr"/>
                </a:tc>
                <a:extLst>
                  <a:ext uri="{0D108BD9-81ED-4DB2-BD59-A6C34878D82A}">
                    <a16:rowId xmlns:a16="http://schemas.microsoft.com/office/drawing/2014/main" val="3951954146"/>
                  </a:ext>
                </a:extLst>
              </a:tr>
              <a:tr h="903063">
                <a:tc>
                  <a:txBody>
                    <a:bodyPr/>
                    <a:lstStyle/>
                    <a:p>
                      <a:r>
                        <a:rPr lang="es-CO" sz="2400" b="1" noProof="1"/>
                        <a:t>Autoridades educativas</a:t>
                      </a:r>
                    </a:p>
                  </a:txBody>
                  <a:tcPr anchor="ctr"/>
                </a:tc>
                <a:tc>
                  <a:txBody>
                    <a:bodyPr/>
                    <a:lstStyle/>
                    <a:p>
                      <a:r>
                        <a:rPr lang="es-CO" sz="2400" noProof="1">
                          <a:solidFill>
                            <a:schemeClr val="tx1"/>
                          </a:solidFill>
                        </a:rPr>
                        <a:t>Cumplen con obligaciones básicas para funcionamiento institucional.</a:t>
                      </a:r>
                    </a:p>
                    <a:p>
                      <a:r>
                        <a:rPr lang="es-CO" sz="2400" b="1" noProof="1">
                          <a:solidFill>
                            <a:schemeClr val="tx1"/>
                          </a:solidFill>
                        </a:rPr>
                        <a:t>50%</a:t>
                      </a:r>
                    </a:p>
                  </a:txBody>
                  <a:tcPr anchor="ctr"/>
                </a:tc>
                <a:extLst>
                  <a:ext uri="{0D108BD9-81ED-4DB2-BD59-A6C34878D82A}">
                    <a16:rowId xmlns:a16="http://schemas.microsoft.com/office/drawing/2014/main" val="226135410"/>
                  </a:ext>
                </a:extLst>
              </a:tr>
              <a:tr h="3701249">
                <a:tc>
                  <a:txBody>
                    <a:bodyPr/>
                    <a:lstStyle/>
                    <a:p>
                      <a:r>
                        <a:rPr lang="es-CO" sz="2400" b="1" noProof="1"/>
                        <a:t>Otras instancias e instituciones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2400" noProof="1">
                          <a:solidFill>
                            <a:schemeClr val="tx1"/>
                          </a:solidFill>
                        </a:rPr>
                        <a:t>Tenemos aliados como</a:t>
                      </a:r>
                      <a:r>
                        <a:rPr lang="es-CO" sz="2400" b="1" noProof="1">
                          <a:solidFill>
                            <a:schemeClr val="tx1"/>
                          </a:solidFill>
                        </a:rPr>
                        <a:t> COMFAMILIAR </a:t>
                      </a:r>
                      <a:r>
                        <a:rPr lang="es-CO" sz="2400" noProof="1">
                          <a:solidFill>
                            <a:schemeClr val="tx1"/>
                          </a:solidFill>
                        </a:rPr>
                        <a:t>que nos permitieron mejorar en diferentes líneas como deportes, artes (pintura y manualidades), medio ambiente, entre otros, facilitándonos el recurso humano y la dotación en cada línea de trabajo.</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noProof="1">
                          <a:solidFill>
                            <a:schemeClr val="tx1"/>
                          </a:solidFill>
                        </a:rPr>
                        <a:t>También tenemos a </a:t>
                      </a:r>
                      <a:r>
                        <a:rPr lang="es-CO" sz="2400" b="1" noProof="1">
                          <a:solidFill>
                            <a:schemeClr val="tx1"/>
                          </a:solidFill>
                        </a:rPr>
                        <a:t>JUNTOS APRENDEMOS</a:t>
                      </a:r>
                      <a:r>
                        <a:rPr lang="es-CO" sz="2400" noProof="1">
                          <a:solidFill>
                            <a:schemeClr val="tx1"/>
                          </a:solidFill>
                        </a:rPr>
                        <a:t>, capacitación de docentes.</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FUNDACION PIES DESCALZOS </a:t>
                      </a:r>
                      <a:r>
                        <a:rPr lang="es-CO" sz="2400" noProof="1">
                          <a:solidFill>
                            <a:schemeClr val="tx1"/>
                          </a:solidFill>
                        </a:rPr>
                        <a:t>, apoyo con kits escolares y uniformes de diario y educación física para estudiantes</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BBVA</a:t>
                      </a:r>
                      <a:r>
                        <a:rPr lang="es-CO" sz="2400" noProof="1">
                          <a:solidFill>
                            <a:schemeClr val="tx1"/>
                          </a:solidFill>
                        </a:rPr>
                        <a:t> donación de kits escolares</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noProof="1">
                          <a:solidFill>
                            <a:schemeClr val="tx1"/>
                          </a:solidFill>
                        </a:rPr>
                        <a:t>Ruta académica de </a:t>
                      </a:r>
                      <a:r>
                        <a:rPr lang="es-CO" sz="2400" b="1" noProof="1">
                          <a:solidFill>
                            <a:schemeClr val="tx1"/>
                          </a:solidFill>
                        </a:rPr>
                        <a:t>TRAZO</a:t>
                      </a:r>
                      <a:r>
                        <a:rPr lang="es-CO" sz="2400" noProof="1">
                          <a:solidFill>
                            <a:schemeClr val="tx1"/>
                          </a:solidFill>
                        </a:rPr>
                        <a:t>, capacitación docente.</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Dadis, Ider, Casa de Justicia, la policía de infancia y adolescencia, ICBF, Funsare, universidades Rafael Nuñez, Los Libertadores, SENA (Senatic), Tecnar, Universidad de Cartagena, La Personeria</a:t>
                      </a:r>
                      <a:r>
                        <a:rPr lang="es-CO" sz="2400" noProof="1">
                          <a:solidFill>
                            <a:schemeClr val="tx1"/>
                          </a:solidFill>
                        </a:rPr>
                        <a:t>, apoyo en capacitaciones docentes y charlas a estudiantes, brindándonos apoyo con sus practicantes.</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100 %</a:t>
                      </a:r>
                    </a:p>
                  </a:txBody>
                  <a:tcPr anchor="ctr"/>
                </a:tc>
                <a:extLst>
                  <a:ext uri="{0D108BD9-81ED-4DB2-BD59-A6C34878D82A}">
                    <a16:rowId xmlns:a16="http://schemas.microsoft.com/office/drawing/2014/main" val="3414476170"/>
                  </a:ext>
                </a:extLst>
              </a:tr>
              <a:tr h="1862378">
                <a:tc>
                  <a:txBody>
                    <a:bodyPr/>
                    <a:lstStyle/>
                    <a:p>
                      <a:r>
                        <a:rPr lang="es-CO" sz="2400" b="1" noProof="1"/>
                        <a:t>Sector productivo</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dk1"/>
                          </a:solidFill>
                        </a:rPr>
                        <a:t>Fundación Kimbala </a:t>
                      </a:r>
                      <a:r>
                        <a:rPr lang="es-CO" sz="2400" noProof="1">
                          <a:solidFill>
                            <a:schemeClr val="dk1"/>
                          </a:solidFill>
                        </a:rPr>
                        <a:t>apoyo en dinámica y gestión cultural, preicfes, organización de actividades de integración, mantenimientos básicos sencillos.</a:t>
                      </a: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dk1"/>
                          </a:solidFill>
                        </a:rPr>
                        <a:t>Mercado Santa Rita</a:t>
                      </a:r>
                      <a:r>
                        <a:rPr lang="es-CO" sz="2400" noProof="1">
                          <a:solidFill>
                            <a:schemeClr val="dk1"/>
                          </a:solidFill>
                        </a:rPr>
                        <a:t>, apoyo Angeles Somos</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Gigante del hogar</a:t>
                      </a:r>
                      <a:r>
                        <a:rPr lang="es-CO" sz="2400" noProof="1">
                          <a:solidFill>
                            <a:schemeClr val="tx1"/>
                          </a:solidFill>
                        </a:rPr>
                        <a:t>, dotaciones de útiles escolares.</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Nosotras</a:t>
                      </a:r>
                      <a:r>
                        <a:rPr lang="es-CO" sz="2400" noProof="1">
                          <a:solidFill>
                            <a:schemeClr val="tx1"/>
                          </a:solidFill>
                        </a:rPr>
                        <a:t>, implementos de aseo personal para las adolescentes.</a:t>
                      </a:r>
                      <a:endParaRPr lang="es-CO" sz="2400" noProof="1">
                        <a:solidFill>
                          <a:schemeClr val="dk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s-CO" sz="2400" b="1" noProof="1">
                          <a:solidFill>
                            <a:schemeClr val="tx1"/>
                          </a:solidFill>
                        </a:rPr>
                        <a:t>100 %</a:t>
                      </a:r>
                    </a:p>
                  </a:txBody>
                  <a:tcPr anchor="ctr"/>
                </a:tc>
                <a:extLst>
                  <a:ext uri="{0D108BD9-81ED-4DB2-BD59-A6C34878D82A}">
                    <a16:rowId xmlns:a16="http://schemas.microsoft.com/office/drawing/2014/main" val="997764994"/>
                  </a:ext>
                </a:extLst>
              </a:tr>
            </a:tbl>
          </a:graphicData>
        </a:graphic>
      </p:graphicFrame>
    </p:spTree>
    <p:extLst>
      <p:ext uri="{BB962C8B-B14F-4D97-AF65-F5344CB8AC3E}">
        <p14:creationId xmlns:p14="http://schemas.microsoft.com/office/powerpoint/2010/main" val="2739298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066800" y="1790700"/>
            <a:ext cx="7848600" cy="7381373"/>
          </a:xfrm>
          <a:prstGeom prst="rect">
            <a:avLst/>
          </a:prstGeom>
        </p:spPr>
      </p:pic>
      <p:sp>
        <p:nvSpPr>
          <p:cNvPr id="3" name="Rectángulo 2"/>
          <p:cNvSpPr/>
          <p:nvPr/>
        </p:nvSpPr>
        <p:spPr>
          <a:xfrm>
            <a:off x="1066800" y="647700"/>
            <a:ext cx="10613034" cy="1261884"/>
          </a:xfrm>
          <a:prstGeom prst="rect">
            <a:avLst/>
          </a:prstGeom>
        </p:spPr>
        <p:txBody>
          <a:bodyPr wrap="none">
            <a:spAutoFit/>
          </a:bodyPr>
          <a:lstStyle/>
          <a:p>
            <a:r>
              <a:rPr lang="es-CO" sz="3200" b="1" noProof="1">
                <a:solidFill>
                  <a:srgbClr val="0070C0"/>
                </a:solidFill>
              </a:rPr>
              <a:t>GENERALIDADES DE AVANCE GESTIÓN DIRECTIVA 2024 - 2025</a:t>
            </a:r>
          </a:p>
          <a:p>
            <a:endParaRPr lang="es-CO" sz="4400" b="1" noProof="1">
              <a:solidFill>
                <a:srgbClr val="00B0F0"/>
              </a:solidFill>
            </a:endParaRPr>
          </a:p>
        </p:txBody>
      </p:sp>
      <p:sp>
        <p:nvSpPr>
          <p:cNvPr id="5" name="Rectángulo: esquinas redondeadas 4">
            <a:extLst>
              <a:ext uri="{FF2B5EF4-FFF2-40B4-BE49-F238E27FC236}">
                <a16:creationId xmlns:a16="http://schemas.microsoft.com/office/drawing/2014/main" id="{010F5ADB-504A-83B7-1979-C399BA44C4FC}"/>
              </a:ext>
            </a:extLst>
          </p:cNvPr>
          <p:cNvSpPr/>
          <p:nvPr/>
        </p:nvSpPr>
        <p:spPr>
          <a:xfrm>
            <a:off x="9005786" y="4537704"/>
            <a:ext cx="8610600" cy="838200"/>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CuadroTexto 3"/>
          <p:cNvSpPr txBox="1"/>
          <p:nvPr/>
        </p:nvSpPr>
        <p:spPr>
          <a:xfrm>
            <a:off x="8987589" y="1585900"/>
            <a:ext cx="8915400" cy="8094524"/>
          </a:xfrm>
          <a:prstGeom prst="rect">
            <a:avLst/>
          </a:prstGeom>
          <a:noFill/>
        </p:spPr>
        <p:txBody>
          <a:bodyPr wrap="square" rtlCol="0">
            <a:spAutoFit/>
          </a:bodyPr>
          <a:lstStyle/>
          <a:p>
            <a:r>
              <a:rPr lang="es-CO" b="1" noProof="1">
                <a:solidFill>
                  <a:srgbClr val="FF0000"/>
                </a:solidFill>
              </a:rPr>
              <a:t>• </a:t>
            </a:r>
            <a:r>
              <a:rPr lang="es-CO" sz="2000" b="1" noProof="1">
                <a:solidFill>
                  <a:srgbClr val="FF0000"/>
                </a:solidFill>
              </a:rPr>
              <a:t>Manual de convivencia y su impacto en el clima (cambios y ajustes importantes).</a:t>
            </a:r>
          </a:p>
          <a:p>
            <a:endParaRPr lang="es-CO" sz="2000" noProof="1"/>
          </a:p>
          <a:p>
            <a:r>
              <a:rPr lang="es-CO" sz="2000" noProof="1"/>
              <a:t>El comité de convivencia está constituido legalmente y funciona de acuerdo a lo establecido en la norma </a:t>
            </a:r>
            <a:r>
              <a:rPr lang="es-CO" sz="2000" b="1" noProof="1"/>
              <a:t>1620 del 2013,</a:t>
            </a:r>
            <a:r>
              <a:rPr lang="es-CO" sz="2000" noProof="1"/>
              <a:t> Ley </a:t>
            </a:r>
            <a:r>
              <a:rPr lang="es-CO" sz="2000" b="1" noProof="1"/>
              <a:t>1622 de 2013, DUR 1084 Y 1075 del 2015</a:t>
            </a:r>
            <a:r>
              <a:rPr lang="es-CO" sz="2000" noProof="1"/>
              <a:t>, </a:t>
            </a:r>
            <a:r>
              <a:rPr lang="es-CO" sz="2000" b="1" noProof="1"/>
              <a:t>Ley 1878 de 2018</a:t>
            </a:r>
            <a:r>
              <a:rPr lang="es-CO" sz="2000" noProof="1"/>
              <a:t>, se retoman algunos criterios de la </a:t>
            </a:r>
            <a:r>
              <a:rPr lang="es-CO" sz="2000" b="1" noProof="1"/>
              <a:t>Ley 1622 del 2013 </a:t>
            </a:r>
            <a:r>
              <a:rPr lang="es-CO" sz="2000" noProof="1"/>
              <a:t>o Ley de la ciudadanía, ajustada en </a:t>
            </a:r>
            <a:r>
              <a:rPr lang="es-CO" sz="2000" b="1" noProof="1"/>
              <a:t>Ley 1885 del 2018 o Ley de las juventudes </a:t>
            </a:r>
            <a:r>
              <a:rPr lang="es-CO" sz="2000" noProof="1"/>
              <a:t>(NNAJ – Categorizadas desde la Tercera Infancia), Ley </a:t>
            </a:r>
            <a:r>
              <a:rPr lang="es-CO" sz="2000" b="1" noProof="1"/>
              <a:t>2231 de 2022 como Política de Estado o SACUDETE </a:t>
            </a:r>
            <a:r>
              <a:rPr lang="es-CO" sz="2000" noProof="1"/>
              <a:t>– Aplica en educación formal y superior y población desescolarizada </a:t>
            </a:r>
            <a:r>
              <a:rPr lang="es-CO" sz="2000" b="1" noProof="1"/>
              <a:t>– Ley 2383 de 2024 </a:t>
            </a:r>
            <a:r>
              <a:rPr lang="es-CO" sz="2000" noProof="1"/>
              <a:t>por lo cual fue necesaria su intervención.</a:t>
            </a:r>
          </a:p>
          <a:p>
            <a:endParaRPr lang="es-CO" sz="2000" noProof="1"/>
          </a:p>
          <a:p>
            <a:r>
              <a:rPr lang="es-CO" sz="2000" noProof="1"/>
              <a:t>Los ajustes al manual de convivencia se realizaron con el fin de establecer los procesos de flexibilización recomendados por el MEN y su articulación con el SIE. </a:t>
            </a:r>
          </a:p>
          <a:p>
            <a:endParaRPr lang="es-CO" sz="2000" noProof="1"/>
          </a:p>
          <a:p>
            <a:r>
              <a:rPr lang="es-CO" sz="2000" noProof="1"/>
              <a:t>Su estructura y diseño es enfocado en la restauración de derechos y justicia restaurativa </a:t>
            </a:r>
            <a:r>
              <a:rPr lang="es-CO" sz="2000" b="1" noProof="1"/>
              <a:t>DUR 1084 Y 1075 del 2015</a:t>
            </a:r>
            <a:r>
              <a:rPr lang="es-CO" sz="2000" noProof="1"/>
              <a:t>.</a:t>
            </a:r>
          </a:p>
          <a:p>
            <a:endParaRPr lang="es-CO" sz="2000" noProof="1"/>
          </a:p>
          <a:p>
            <a:r>
              <a:rPr lang="es-CO" sz="2000" noProof="1"/>
              <a:t>• Asocia: Planes, Programas y Proyectos articulados con otras entidades o sectores que la IE PARTICIPA E INCLUYE. </a:t>
            </a:r>
          </a:p>
          <a:p>
            <a:r>
              <a:rPr lang="es-CO" sz="2000" noProof="1"/>
              <a:t>● Convenios con universidades TECNAR – FULL – RAFAEL NUÑES - CONFAMILIAR. </a:t>
            </a:r>
          </a:p>
          <a:p>
            <a:r>
              <a:rPr lang="es-CO" sz="2000" noProof="1"/>
              <a:t>● Se realizaron actividades propias del convenio con la Sala de Lectura - biblioteca </a:t>
            </a:r>
          </a:p>
          <a:p>
            <a:r>
              <a:rPr lang="es-CO" sz="2000" noProof="1"/>
              <a:t>● Acompañamiento oportuno de la policía de infancia y adolescencia en charlas a padres, estudiantes y apoyo en situaciones que requieran de su presencia en la institución educativa (Convenio con Bienestar Familiar).</a:t>
            </a:r>
          </a:p>
          <a:p>
            <a:r>
              <a:rPr lang="es-CO" sz="2000" noProof="1"/>
              <a:t>● Préstamo de las instalaciones a personas de la comunidad que requieran de los espacios institucionales: (tercera edad, chicos a la libertad, arte y galería).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p:cNvGrpSpPr/>
        <p:nvPr/>
      </p:nvGrpSpPr>
      <p:grpSpPr>
        <a:xfrm>
          <a:off x="0" y="0"/>
          <a:ext cx="0" cy="0"/>
          <a:chOff x="0" y="0"/>
          <a:chExt cx="0" cy="0"/>
        </a:xfrm>
      </p:grpSpPr>
      <p:sp>
        <p:nvSpPr>
          <p:cNvPr id="2" name="Google Shape;476;p17"/>
          <p:cNvSpPr txBox="1"/>
          <p:nvPr/>
        </p:nvSpPr>
        <p:spPr>
          <a:xfrm>
            <a:off x="609600" y="1228726"/>
            <a:ext cx="13030200" cy="1323974"/>
          </a:xfrm>
          <a:prstGeom prst="rect">
            <a:avLst/>
          </a:prstGeom>
          <a:noFill/>
          <a:ln>
            <a:noFill/>
          </a:ln>
        </p:spPr>
        <p:txBody>
          <a:bodyPr spcFirstLastPara="1" wrap="square" lIns="0" tIns="0" rIns="0" bIns="0" anchor="t" anchorCtr="0">
            <a:noAutofit/>
          </a:bodyPr>
          <a:lstStyle/>
          <a:p>
            <a:pPr>
              <a:buClr>
                <a:srgbClr val="000000"/>
              </a:buClr>
              <a:buSzPts val="4300"/>
            </a:pPr>
            <a:r>
              <a:rPr lang="es-CO" sz="3200" b="1" noProof="1">
                <a:solidFill>
                  <a:srgbClr val="0070C0"/>
                </a:solidFill>
                <a:sym typeface="Montserrat"/>
              </a:rPr>
              <a:t>INFORME</a:t>
            </a:r>
            <a:r>
              <a:rPr lang="es-CO" sz="4000" b="1" noProof="1">
                <a:solidFill>
                  <a:srgbClr val="00B0F0"/>
                </a:solidFill>
                <a:latin typeface="Montserrat"/>
                <a:sym typeface="Montserrat"/>
              </a:rPr>
              <a:t> </a:t>
            </a:r>
            <a:r>
              <a:rPr lang="es-CO" sz="3200" b="1" noProof="1">
                <a:solidFill>
                  <a:srgbClr val="0070C0"/>
                </a:solidFill>
                <a:sym typeface="Montserrat"/>
              </a:rPr>
              <a:t>DE GESTIÓN ACADÉMICA</a:t>
            </a:r>
            <a:endParaRPr lang="es-CO" sz="3200" b="1" noProof="1">
              <a:solidFill>
                <a:srgbClr val="0070C0"/>
              </a:solidFill>
            </a:endParaRPr>
          </a:p>
        </p:txBody>
      </p:sp>
      <p:pic>
        <p:nvPicPr>
          <p:cNvPr id="3" name="Imagen 2"/>
          <p:cNvPicPr>
            <a:picLocks noChangeAspect="1"/>
          </p:cNvPicPr>
          <p:nvPr/>
        </p:nvPicPr>
        <p:blipFill>
          <a:blip r:embed="rId2"/>
          <a:stretch>
            <a:fillRect/>
          </a:stretch>
        </p:blipFill>
        <p:spPr>
          <a:xfrm>
            <a:off x="0" y="2019301"/>
            <a:ext cx="18135600" cy="7467600"/>
          </a:xfrm>
          <a:prstGeom prst="rect">
            <a:avLst/>
          </a:prstGeom>
        </p:spPr>
      </p:pic>
      <p:sp>
        <p:nvSpPr>
          <p:cNvPr id="5" name="Elipse 4">
            <a:extLst>
              <a:ext uri="{FF2B5EF4-FFF2-40B4-BE49-F238E27FC236}">
                <a16:creationId xmlns:a16="http://schemas.microsoft.com/office/drawing/2014/main" id="{7CF20BCD-B28D-52D7-57C1-DFBAA15DB8E0}"/>
              </a:ext>
            </a:extLst>
          </p:cNvPr>
          <p:cNvSpPr/>
          <p:nvPr/>
        </p:nvSpPr>
        <p:spPr>
          <a:xfrm>
            <a:off x="5181600" y="3771900"/>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4" name="Elipse 3">
            <a:extLst>
              <a:ext uri="{FF2B5EF4-FFF2-40B4-BE49-F238E27FC236}">
                <a16:creationId xmlns:a16="http://schemas.microsoft.com/office/drawing/2014/main" id="{17B4A718-048E-CF2D-C1F1-7C7506405ECF}"/>
              </a:ext>
            </a:extLst>
          </p:cNvPr>
          <p:cNvSpPr/>
          <p:nvPr/>
        </p:nvSpPr>
        <p:spPr>
          <a:xfrm>
            <a:off x="7543800" y="3467100"/>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6" name="Elipse 5">
            <a:extLst>
              <a:ext uri="{FF2B5EF4-FFF2-40B4-BE49-F238E27FC236}">
                <a16:creationId xmlns:a16="http://schemas.microsoft.com/office/drawing/2014/main" id="{324941AD-A5F1-A3B4-AD0D-027F0AACD24B}"/>
              </a:ext>
            </a:extLst>
          </p:cNvPr>
          <p:cNvSpPr/>
          <p:nvPr/>
        </p:nvSpPr>
        <p:spPr>
          <a:xfrm>
            <a:off x="10134600" y="3487003"/>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7" name="Elipse 6">
            <a:extLst>
              <a:ext uri="{FF2B5EF4-FFF2-40B4-BE49-F238E27FC236}">
                <a16:creationId xmlns:a16="http://schemas.microsoft.com/office/drawing/2014/main" id="{4BB02D9B-C2FB-F660-1721-09BB2DB5686B}"/>
              </a:ext>
            </a:extLst>
          </p:cNvPr>
          <p:cNvSpPr/>
          <p:nvPr/>
        </p:nvSpPr>
        <p:spPr>
          <a:xfrm>
            <a:off x="12725400" y="3487003"/>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8" name="Elipse 7">
            <a:extLst>
              <a:ext uri="{FF2B5EF4-FFF2-40B4-BE49-F238E27FC236}">
                <a16:creationId xmlns:a16="http://schemas.microsoft.com/office/drawing/2014/main" id="{014B8FD7-0B48-4164-E130-BE46436F0AD6}"/>
              </a:ext>
            </a:extLst>
          </p:cNvPr>
          <p:cNvSpPr/>
          <p:nvPr/>
        </p:nvSpPr>
        <p:spPr>
          <a:xfrm>
            <a:off x="15180291" y="3162300"/>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9" name="Elipse 8">
            <a:extLst>
              <a:ext uri="{FF2B5EF4-FFF2-40B4-BE49-F238E27FC236}">
                <a16:creationId xmlns:a16="http://schemas.microsoft.com/office/drawing/2014/main" id="{48EE696E-EE5C-DF07-C5B7-5C8DC5F8496F}"/>
              </a:ext>
            </a:extLst>
          </p:cNvPr>
          <p:cNvSpPr/>
          <p:nvPr/>
        </p:nvSpPr>
        <p:spPr>
          <a:xfrm>
            <a:off x="17656791" y="3467100"/>
            <a:ext cx="228600" cy="609600"/>
          </a:xfrm>
          <a:prstGeom prst="ellipse">
            <a:avLst/>
          </a:prstGeom>
          <a:solidFill>
            <a:srgbClr val="F6801E"/>
          </a:solidFill>
          <a:ln>
            <a:solidFill>
              <a:srgbClr val="F68222"/>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s-CO"/>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85800" y="723900"/>
            <a:ext cx="8555675"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ENFOQUE PEDAGÓGICO  </a:t>
            </a:r>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35D81362-AF32-260A-113F-F141D0376CC3}"/>
              </a:ext>
            </a:extLst>
          </p:cNvPr>
          <p:cNvGraphicFramePr>
            <a:graphicFrameLocks noGrp="1"/>
          </p:cNvGraphicFramePr>
          <p:nvPr>
            <p:extLst>
              <p:ext uri="{D42A27DB-BD31-4B8C-83A1-F6EECF244321}">
                <p14:modId xmlns:p14="http://schemas.microsoft.com/office/powerpoint/2010/main" val="1735468401"/>
              </p:ext>
            </p:extLst>
          </p:nvPr>
        </p:nvGraphicFramePr>
        <p:xfrm>
          <a:off x="990600" y="1485900"/>
          <a:ext cx="16306800" cy="7955280"/>
        </p:xfrm>
        <a:graphic>
          <a:graphicData uri="http://schemas.openxmlformats.org/drawingml/2006/table">
            <a:tbl>
              <a:tblPr firstRow="1" bandRow="1">
                <a:tableStyleId>{5C22544A-7EE6-4342-B048-85BDC9FD1C3A}</a:tableStyleId>
              </a:tblPr>
              <a:tblGrid>
                <a:gridCol w="2912491">
                  <a:extLst>
                    <a:ext uri="{9D8B030D-6E8A-4147-A177-3AD203B41FA5}">
                      <a16:colId xmlns:a16="http://schemas.microsoft.com/office/drawing/2014/main" val="3030797157"/>
                    </a:ext>
                  </a:extLst>
                </a:gridCol>
                <a:gridCol w="13394309">
                  <a:extLst>
                    <a:ext uri="{9D8B030D-6E8A-4147-A177-3AD203B41FA5}">
                      <a16:colId xmlns:a16="http://schemas.microsoft.com/office/drawing/2014/main" val="354427922"/>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048815111"/>
                  </a:ext>
                </a:extLst>
              </a:tr>
              <a:tr h="370840">
                <a:tc>
                  <a:txBody>
                    <a:bodyPr/>
                    <a:lstStyle/>
                    <a:p>
                      <a:r>
                        <a:rPr lang="es-CO" sz="2400" b="1" noProof="1"/>
                        <a:t>Enfoque pedagógico</a:t>
                      </a:r>
                    </a:p>
                  </a:txBody>
                  <a:tcPr anchor="ctr"/>
                </a:tc>
                <a:tc>
                  <a:txBody>
                    <a:bodyPr/>
                    <a:lstStyle/>
                    <a:p>
                      <a:r>
                        <a:rPr lang="es-CO" sz="2400" noProof="1"/>
                        <a:t>* Se tiene definido un enfoque educativo apropiado a la educación interseccional y su dinámica transversal en el 2024.</a:t>
                      </a:r>
                    </a:p>
                    <a:p>
                      <a:pPr marL="342900" indent="-342900">
                        <a:buFont typeface="Arial" panose="020B0604020202020204" pitchFamily="34" charset="0"/>
                        <a:buChar char="•"/>
                      </a:pPr>
                      <a:r>
                        <a:rPr lang="es-CO" sz="2400" baseline="0" noProof="1"/>
                        <a:t>S</a:t>
                      </a:r>
                      <a:r>
                        <a:rPr lang="es-CO" sz="2400" noProof="1"/>
                        <a:t>e actualizó el proceso metodológico de la enseñanza según este enfoque educativo que parte del modelo constructivo social (Sergio Tobón Tobón).</a:t>
                      </a:r>
                    </a:p>
                  </a:txBody>
                  <a:tcPr anchor="ctr"/>
                </a:tc>
                <a:extLst>
                  <a:ext uri="{0D108BD9-81ED-4DB2-BD59-A6C34878D82A}">
                    <a16:rowId xmlns:a16="http://schemas.microsoft.com/office/drawing/2014/main" val="3951954146"/>
                  </a:ext>
                </a:extLst>
              </a:tr>
              <a:tr h="370840">
                <a:tc>
                  <a:txBody>
                    <a:bodyPr/>
                    <a:lstStyle/>
                    <a:p>
                      <a:r>
                        <a:rPr lang="es-CO" sz="2400" b="1" noProof="1"/>
                        <a:t>Metas de formación</a:t>
                      </a:r>
                    </a:p>
                  </a:txBody>
                  <a:tcPr anchor="ctr"/>
                </a:tc>
                <a:tc>
                  <a:txBody>
                    <a:bodyPr/>
                    <a:lstStyle/>
                    <a:p>
                      <a:r>
                        <a:rPr lang="es-CO" sz="2400" noProof="1"/>
                        <a:t>El modelo pedagógico</a:t>
                      </a:r>
                      <a:r>
                        <a:rPr lang="es-CO" sz="2400" baseline="0" noProof="1"/>
                        <a:t> presenta </a:t>
                      </a:r>
                      <a:r>
                        <a:rPr lang="es-CO" sz="2400" b="1" baseline="0" noProof="1"/>
                        <a:t>una tendencia</a:t>
                      </a:r>
                      <a:r>
                        <a:rPr lang="es-CO" sz="2400" b="1" noProof="1"/>
                        <a:t> social con enfoque interseccional </a:t>
                      </a:r>
                      <a:r>
                        <a:rPr lang="es-CO" sz="2400" noProof="1"/>
                        <a:t>hacia la formación de un sujeto social crítico, integral y competente con bases interactivas e interrelacionadas basado en sociabilidad, emprendimiento, diversidad y cultura de paz. </a:t>
                      </a:r>
                    </a:p>
                  </a:txBody>
                  <a:tcPr anchor="ctr"/>
                </a:tc>
                <a:extLst>
                  <a:ext uri="{0D108BD9-81ED-4DB2-BD59-A6C34878D82A}">
                    <a16:rowId xmlns:a16="http://schemas.microsoft.com/office/drawing/2014/main" val="226135410"/>
                  </a:ext>
                </a:extLst>
              </a:tr>
              <a:tr h="370840">
                <a:tc>
                  <a:txBody>
                    <a:bodyPr/>
                    <a:lstStyle/>
                    <a:p>
                      <a:r>
                        <a:rPr lang="es-CO" sz="2400" b="1" noProof="1"/>
                        <a:t>Concepto de desarrollo humano (Avance del currículo)</a:t>
                      </a:r>
                    </a:p>
                  </a:txBody>
                  <a:tcPr anchor="ctr"/>
                </a:tc>
                <a:tc>
                  <a:txBody>
                    <a:bodyPr/>
                    <a:lstStyle/>
                    <a:p>
                      <a:r>
                        <a:rPr lang="es-CO" sz="2400" noProof="1"/>
                        <a:t>Apropiado en la Ley 2383 de 2024, se actualizan contenidos curriculares transversales al periodo 2025 – 1, acorde con los señalamientos planteados en el artículo 4, 5, 8, 11 y los criterios teóricos de MEN (Johean Galton/Rafael Buqueria/Daniel Goleman)</a:t>
                      </a:r>
                    </a:p>
                  </a:txBody>
                  <a:tcPr anchor="ctr"/>
                </a:tc>
                <a:extLst>
                  <a:ext uri="{0D108BD9-81ED-4DB2-BD59-A6C34878D82A}">
                    <a16:rowId xmlns:a16="http://schemas.microsoft.com/office/drawing/2014/main" val="3414476170"/>
                  </a:ext>
                </a:extLst>
              </a:tr>
              <a:tr h="370840">
                <a:tc>
                  <a:txBody>
                    <a:bodyPr/>
                    <a:lstStyle/>
                    <a:p>
                      <a:r>
                        <a:rPr lang="es-CO" sz="2400" b="1" noProof="1"/>
                        <a:t>Relacion maestro – alumno</a:t>
                      </a:r>
                    </a:p>
                  </a:txBody>
                  <a:tcPr anchor="ctr"/>
                </a:tc>
                <a:tc>
                  <a:txBody>
                    <a:bodyPr/>
                    <a:lstStyle/>
                    <a:p>
                      <a:r>
                        <a:rPr lang="es-CO" sz="2400" noProof="1"/>
                        <a:t>En 2024 se presentan algunos avances desde el manual de convivencia y manual de procedimientos (protocolos) que toman afianzamiento en 2025 – 1 por la experiencia de interacción</a:t>
                      </a:r>
                      <a:r>
                        <a:rPr lang="es-CO" sz="2400" baseline="0" noProof="1"/>
                        <a:t> y</a:t>
                      </a:r>
                      <a:r>
                        <a:rPr lang="es-CO" sz="2400" noProof="1"/>
                        <a:t> las formas de acercamiento entre padre de familia – docente, docente – estudiante, docente – directivos docentes, docentes – equipo bienestar.</a:t>
                      </a:r>
                    </a:p>
                  </a:txBody>
                  <a:tcPr anchor="ctr"/>
                </a:tc>
                <a:extLst>
                  <a:ext uri="{0D108BD9-81ED-4DB2-BD59-A6C34878D82A}">
                    <a16:rowId xmlns:a16="http://schemas.microsoft.com/office/drawing/2014/main" val="4138624753"/>
                  </a:ext>
                </a:extLst>
              </a:tr>
              <a:tr h="370840">
                <a:tc>
                  <a:txBody>
                    <a:bodyPr/>
                    <a:lstStyle/>
                    <a:p>
                      <a:r>
                        <a:rPr lang="es-CO" sz="2400" b="1" noProof="1"/>
                        <a:t>Método</a:t>
                      </a:r>
                    </a:p>
                  </a:txBody>
                  <a:tcPr anchor="ctr"/>
                </a:tc>
                <a:tc>
                  <a:txBody>
                    <a:bodyPr/>
                    <a:lstStyle/>
                    <a:p>
                      <a:r>
                        <a:rPr lang="es-CO" sz="2400" noProof="1"/>
                        <a:t>Se perciben nuevos avances a partir de octubre 07 de 2024, al 2025 – 1 se presentan estrategias de mejora y planes de acción, métodos y metodologías activas para el desarrollo social, emocional y académico.</a:t>
                      </a:r>
                    </a:p>
                  </a:txBody>
                  <a:tcPr anchor="ctr"/>
                </a:tc>
                <a:extLst>
                  <a:ext uri="{0D108BD9-81ED-4DB2-BD59-A6C34878D82A}">
                    <a16:rowId xmlns:a16="http://schemas.microsoft.com/office/drawing/2014/main" val="757569294"/>
                  </a:ext>
                </a:extLst>
              </a:tr>
              <a:tr h="370840">
                <a:tc>
                  <a:txBody>
                    <a:bodyPr/>
                    <a:lstStyle/>
                    <a:p>
                      <a:r>
                        <a:rPr lang="es-CO" sz="2400" b="1" noProof="1"/>
                        <a:t>Evaluaciones </a:t>
                      </a:r>
                    </a:p>
                  </a:txBody>
                  <a:tcPr anchor="ctr"/>
                </a:tc>
                <a:tc>
                  <a:txBody>
                    <a:bodyPr/>
                    <a:lstStyle/>
                    <a:p>
                      <a:r>
                        <a:rPr lang="es-CO" sz="2400" noProof="1"/>
                        <a:t>En el 2024 se tiene claro el sistema evaluativo académico adicionado en el  SIE, pero, aún se establecen procesos de mejora 2025 – 1.</a:t>
                      </a:r>
                    </a:p>
                  </a:txBody>
                  <a:tcPr anchor="ctr"/>
                </a:tc>
                <a:extLst>
                  <a:ext uri="{0D108BD9-81ED-4DB2-BD59-A6C34878D82A}">
                    <a16:rowId xmlns:a16="http://schemas.microsoft.com/office/drawing/2014/main" val="1784341248"/>
                  </a:ext>
                </a:extLst>
              </a:tr>
            </a:tbl>
          </a:graphicData>
        </a:graphic>
      </p:graphicFrame>
    </p:spTree>
    <p:extLst>
      <p:ext uri="{BB962C8B-B14F-4D97-AF65-F5344CB8AC3E}">
        <p14:creationId xmlns:p14="http://schemas.microsoft.com/office/powerpoint/2010/main" val="2305713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3400" y="876300"/>
            <a:ext cx="7970387"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DISEÑO CURRICULAR </a:t>
            </a:r>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C290C7E0-3F1D-227B-481D-57306486C98F}"/>
              </a:ext>
            </a:extLst>
          </p:cNvPr>
          <p:cNvGraphicFramePr>
            <a:graphicFrameLocks noGrp="1"/>
          </p:cNvGraphicFramePr>
          <p:nvPr>
            <p:extLst>
              <p:ext uri="{D42A27DB-BD31-4B8C-83A1-F6EECF244321}">
                <p14:modId xmlns:p14="http://schemas.microsoft.com/office/powerpoint/2010/main" val="1150133021"/>
              </p:ext>
            </p:extLst>
          </p:nvPr>
        </p:nvGraphicFramePr>
        <p:xfrm>
          <a:off x="990600" y="1531620"/>
          <a:ext cx="16306800" cy="832104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3030797157"/>
                    </a:ext>
                  </a:extLst>
                </a:gridCol>
                <a:gridCol w="12649200">
                  <a:extLst>
                    <a:ext uri="{9D8B030D-6E8A-4147-A177-3AD203B41FA5}">
                      <a16:colId xmlns:a16="http://schemas.microsoft.com/office/drawing/2014/main" val="354427922"/>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048815111"/>
                  </a:ext>
                </a:extLst>
              </a:tr>
              <a:tr h="370840">
                <a:tc>
                  <a:txBody>
                    <a:bodyPr/>
                    <a:lstStyle/>
                    <a:p>
                      <a:r>
                        <a:rPr lang="es-CO" sz="2400" b="1" noProof="1"/>
                        <a:t>Plan de estudio</a:t>
                      </a:r>
                    </a:p>
                  </a:txBody>
                  <a:tcPr anchor="ctr"/>
                </a:tc>
                <a:tc>
                  <a:txBody>
                    <a:bodyPr/>
                    <a:lstStyle/>
                    <a:p>
                      <a:pPr marL="285750" indent="-285750">
                        <a:buFontTx/>
                        <a:buChar char="-"/>
                      </a:pPr>
                      <a:r>
                        <a:rPr lang="es-CO" sz="2400" noProof="1"/>
                        <a:t>Responde a las políticas y horizonte institución de PEC ANAMARIVEL</a:t>
                      </a:r>
                    </a:p>
                    <a:p>
                      <a:pPr marL="285750" indent="-285750">
                        <a:buFontTx/>
                        <a:buChar char="-"/>
                      </a:pPr>
                      <a:r>
                        <a:rPr lang="es-CO" sz="2400" noProof="1"/>
                        <a:t>Actualizado al periodo 2024 – 2025</a:t>
                      </a:r>
                    </a:p>
                    <a:p>
                      <a:pPr marL="285750" indent="-285750">
                        <a:buFontTx/>
                        <a:buChar char="-"/>
                      </a:pPr>
                      <a:r>
                        <a:rPr lang="es-CO" sz="2400" noProof="1"/>
                        <a:t>2025 – Se reajusta de acuerdo con exigencia de Ley 1878 del 2018, 2383 de 2024, DUR 1075 del 2015 actualizado a 26 de mayo de 2024.</a:t>
                      </a:r>
                    </a:p>
                  </a:txBody>
                  <a:tcPr anchor="ctr"/>
                </a:tc>
                <a:extLst>
                  <a:ext uri="{0D108BD9-81ED-4DB2-BD59-A6C34878D82A}">
                    <a16:rowId xmlns:a16="http://schemas.microsoft.com/office/drawing/2014/main" val="3951954146"/>
                  </a:ext>
                </a:extLst>
              </a:tr>
              <a:tr h="370840">
                <a:tc>
                  <a:txBody>
                    <a:bodyPr/>
                    <a:lstStyle/>
                    <a:p>
                      <a:r>
                        <a:rPr lang="es-CO" sz="2400" b="1" noProof="1"/>
                        <a:t>Enfoque metodológico</a:t>
                      </a:r>
                    </a:p>
                  </a:txBody>
                  <a:tcPr anchor="ctr"/>
                </a:tc>
                <a:tc>
                  <a:txBody>
                    <a:bodyPr/>
                    <a:lstStyle/>
                    <a:p>
                      <a:pPr marL="285750" indent="-285750">
                        <a:buFontTx/>
                        <a:buChar char="-"/>
                      </a:pPr>
                      <a:r>
                        <a:rPr lang="es-CO" sz="2400" noProof="1"/>
                        <a:t>Actuado y determinado bajo un enfoque interseccional – étnico y pluridiverso.</a:t>
                      </a:r>
                    </a:p>
                    <a:p>
                      <a:pPr marL="285750" indent="-285750">
                        <a:buFontTx/>
                        <a:buChar char="-"/>
                      </a:pPr>
                      <a:r>
                        <a:rPr lang="es-CO" sz="2400" noProof="1"/>
                        <a:t>Modelo educativo critico social o socio critico (Sergio Tobón Tobón – En estudio para socializar y definir)</a:t>
                      </a:r>
                    </a:p>
                    <a:p>
                      <a:pPr marL="285750" indent="-285750">
                        <a:buFontTx/>
                        <a:buChar char="-"/>
                      </a:pPr>
                      <a:r>
                        <a:rPr lang="es-CO" sz="2400" noProof="1"/>
                        <a:t>Las actualizaciones partieron de los resultados pruebas externas (2022 – 2023)</a:t>
                      </a:r>
                    </a:p>
                  </a:txBody>
                  <a:tcPr anchor="ctr"/>
                </a:tc>
                <a:extLst>
                  <a:ext uri="{0D108BD9-81ED-4DB2-BD59-A6C34878D82A}">
                    <a16:rowId xmlns:a16="http://schemas.microsoft.com/office/drawing/2014/main" val="226135410"/>
                  </a:ext>
                </a:extLst>
              </a:tr>
              <a:tr h="370840">
                <a:tc>
                  <a:txBody>
                    <a:bodyPr/>
                    <a:lstStyle/>
                    <a:p>
                      <a:r>
                        <a:rPr lang="es-CO" sz="2400" b="1" noProof="1"/>
                        <a:t>Recursos para el aprendizaje</a:t>
                      </a:r>
                    </a:p>
                  </a:txBody>
                  <a:tcPr anchor="ctr"/>
                </a:tc>
                <a:tc>
                  <a:txBody>
                    <a:bodyPr/>
                    <a:lstStyle/>
                    <a:p>
                      <a:r>
                        <a:rPr lang="es-CO" sz="2400" b="1" noProof="1"/>
                        <a:t>2024 presenta debilidad </a:t>
                      </a:r>
                      <a:r>
                        <a:rPr lang="es-CO" sz="2400" noProof="1"/>
                        <a:t>(Recursos financieros por parte de la entidad reglamentaria cada año en disminución).</a:t>
                      </a:r>
                    </a:p>
                    <a:p>
                      <a:endParaRPr lang="es-CO" sz="2400" noProof="1"/>
                    </a:p>
                  </a:txBody>
                  <a:tcPr anchor="ctr"/>
                </a:tc>
                <a:extLst>
                  <a:ext uri="{0D108BD9-81ED-4DB2-BD59-A6C34878D82A}">
                    <a16:rowId xmlns:a16="http://schemas.microsoft.com/office/drawing/2014/main" val="3414476170"/>
                  </a:ext>
                </a:extLst>
              </a:tr>
              <a:tr h="370840">
                <a:tc>
                  <a:txBody>
                    <a:bodyPr/>
                    <a:lstStyle/>
                    <a:p>
                      <a:r>
                        <a:rPr lang="es-CO" sz="2400" b="1" noProof="1"/>
                        <a:t>Ambientes de aprendizaje</a:t>
                      </a:r>
                    </a:p>
                  </a:txBody>
                  <a:tcPr anchor="ctr"/>
                </a:tc>
                <a:tc>
                  <a:txBody>
                    <a:bodyPr/>
                    <a:lstStyle/>
                    <a:p>
                      <a:r>
                        <a:rPr lang="es-CO" sz="2400" noProof="1"/>
                        <a:t>2024. Se orientan acorde la disponibilidad económica y financiera de la IE y su manejo coherente con la política de dotación, uso, mantenimiento, compras, interés académico, desarrollo de los aprendizajes.</a:t>
                      </a:r>
                    </a:p>
                    <a:p>
                      <a:endParaRPr lang="es-CO" sz="2400" noProof="1"/>
                    </a:p>
                  </a:txBody>
                  <a:tcPr anchor="ctr"/>
                </a:tc>
                <a:extLst>
                  <a:ext uri="{0D108BD9-81ED-4DB2-BD59-A6C34878D82A}">
                    <a16:rowId xmlns:a16="http://schemas.microsoft.com/office/drawing/2014/main" val="2293481621"/>
                  </a:ext>
                </a:extLst>
              </a:tr>
              <a:tr h="370840">
                <a:tc>
                  <a:txBody>
                    <a:bodyPr/>
                    <a:lstStyle/>
                    <a:p>
                      <a:r>
                        <a:rPr lang="es-CO" sz="2400" b="1" noProof="1"/>
                        <a:t>Jornada escolar</a:t>
                      </a:r>
                    </a:p>
                  </a:txBody>
                  <a:tcPr anchor="ctr"/>
                </a:tc>
                <a:tc>
                  <a:txBody>
                    <a:bodyPr/>
                    <a:lstStyle/>
                    <a:p>
                      <a:r>
                        <a:rPr lang="es-CO" sz="2400" noProof="1"/>
                        <a:t>Conforme y concordantes con Ley 115 de 1994 (Art. 23 y 31) DUR 1075 Art. 2.4.3.1.1. y 2.4.3.1.2</a:t>
                      </a:r>
                    </a:p>
                    <a:p>
                      <a:endParaRPr lang="es-CO" sz="2400" noProof="1"/>
                    </a:p>
                  </a:txBody>
                  <a:tcPr anchor="ctr"/>
                </a:tc>
                <a:extLst>
                  <a:ext uri="{0D108BD9-81ED-4DB2-BD59-A6C34878D82A}">
                    <a16:rowId xmlns:a16="http://schemas.microsoft.com/office/drawing/2014/main" val="2360184639"/>
                  </a:ext>
                </a:extLst>
              </a:tr>
              <a:tr h="370840">
                <a:tc>
                  <a:txBody>
                    <a:bodyPr/>
                    <a:lstStyle/>
                    <a:p>
                      <a:r>
                        <a:rPr lang="es-CO" sz="2400" b="1" noProof="1"/>
                        <a:t>Evaluación del proceso de aprendizaje</a:t>
                      </a:r>
                    </a:p>
                  </a:txBody>
                  <a:tcPr anchor="ctr"/>
                </a:tc>
                <a:tc>
                  <a:txBody>
                    <a:bodyPr/>
                    <a:lstStyle/>
                    <a:p>
                      <a:r>
                        <a:rPr lang="es-CO" sz="2400" noProof="1"/>
                        <a:t>Conforme y concordante con Ley 1290 del 2008 (Ajustado Mayo 2024)</a:t>
                      </a:r>
                    </a:p>
                    <a:p>
                      <a:r>
                        <a:rPr lang="es-CO" sz="2400" noProof="1"/>
                        <a:t>SIE (2009 – 2015 – DUR 1075 del 2015 actualizado en mayo 2024</a:t>
                      </a:r>
                    </a:p>
                    <a:p>
                      <a:r>
                        <a:rPr lang="es-CO" sz="2400" noProof="1"/>
                        <a:t>SIE (2025 – Nuevos reajustes acorde Ley 2383/Ley 1620/Ley 1622).</a:t>
                      </a:r>
                    </a:p>
                  </a:txBody>
                  <a:tcPr anchor="ctr"/>
                </a:tc>
                <a:extLst>
                  <a:ext uri="{0D108BD9-81ED-4DB2-BD59-A6C34878D82A}">
                    <a16:rowId xmlns:a16="http://schemas.microsoft.com/office/drawing/2014/main" val="4164753522"/>
                  </a:ext>
                </a:extLst>
              </a:tr>
            </a:tbl>
          </a:graphicData>
        </a:graphic>
      </p:graphicFrame>
    </p:spTree>
    <p:extLst>
      <p:ext uri="{BB962C8B-B14F-4D97-AF65-F5344CB8AC3E}">
        <p14:creationId xmlns:p14="http://schemas.microsoft.com/office/powerpoint/2010/main" val="4134688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14400" y="647700"/>
            <a:ext cx="8443465"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PRACTICA PEDAGÓGICA </a:t>
            </a:r>
            <a:endParaRPr lang="es-CO" sz="3200" b="1" noProof="1">
              <a:solidFill>
                <a:srgbClr val="0070C0"/>
              </a:solidFill>
            </a:endParaRPr>
          </a:p>
        </p:txBody>
      </p:sp>
      <p:graphicFrame>
        <p:nvGraphicFramePr>
          <p:cNvPr id="5" name="Tabla 4">
            <a:extLst>
              <a:ext uri="{FF2B5EF4-FFF2-40B4-BE49-F238E27FC236}">
                <a16:creationId xmlns:a16="http://schemas.microsoft.com/office/drawing/2014/main" id="{4E493824-6B12-212B-1811-1F08091598AA}"/>
              </a:ext>
            </a:extLst>
          </p:cNvPr>
          <p:cNvGraphicFramePr>
            <a:graphicFrameLocks noGrp="1"/>
          </p:cNvGraphicFramePr>
          <p:nvPr>
            <p:extLst>
              <p:ext uri="{D42A27DB-BD31-4B8C-83A1-F6EECF244321}">
                <p14:modId xmlns:p14="http://schemas.microsoft.com/office/powerpoint/2010/main" val="2257822395"/>
              </p:ext>
            </p:extLst>
          </p:nvPr>
        </p:nvGraphicFramePr>
        <p:xfrm>
          <a:off x="1204465" y="1612272"/>
          <a:ext cx="16306800" cy="7863840"/>
        </p:xfrm>
        <a:graphic>
          <a:graphicData uri="http://schemas.openxmlformats.org/drawingml/2006/table">
            <a:tbl>
              <a:tblPr firstRow="1" bandRow="1">
                <a:tableStyleId>{5C22544A-7EE6-4342-B048-85BDC9FD1C3A}</a:tableStyleId>
              </a:tblPr>
              <a:tblGrid>
                <a:gridCol w="4648200">
                  <a:extLst>
                    <a:ext uri="{9D8B030D-6E8A-4147-A177-3AD203B41FA5}">
                      <a16:colId xmlns:a16="http://schemas.microsoft.com/office/drawing/2014/main" val="3030797157"/>
                    </a:ext>
                  </a:extLst>
                </a:gridCol>
                <a:gridCol w="11658600">
                  <a:extLst>
                    <a:ext uri="{9D8B030D-6E8A-4147-A177-3AD203B41FA5}">
                      <a16:colId xmlns:a16="http://schemas.microsoft.com/office/drawing/2014/main" val="354427922"/>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048815111"/>
                  </a:ext>
                </a:extLst>
              </a:tr>
              <a:tr h="370840">
                <a:tc>
                  <a:txBody>
                    <a:bodyPr/>
                    <a:lstStyle/>
                    <a:p>
                      <a:r>
                        <a:rPr lang="es-CO" sz="2400" b="1" noProof="1"/>
                        <a:t>Estrategias pedagógicas (opciones didácticas para las áreas, asignaturas y proyectos transversales</a:t>
                      </a:r>
                    </a:p>
                  </a:txBody>
                  <a:tcPr anchor="ctr"/>
                </a:tc>
                <a:tc>
                  <a:txBody>
                    <a:bodyPr/>
                    <a:lstStyle/>
                    <a:p>
                      <a:r>
                        <a:rPr lang="es-CO" sz="2400" noProof="1"/>
                        <a:t>2023 – 2024 fueron acordadas por los docentes y aplicados en las aulas de clase (manifestados en el plan de estudio) – en 2025, se postulan un ejercicio pedagógico centrados en métodos y metodológicas activas</a:t>
                      </a:r>
                    </a:p>
                  </a:txBody>
                  <a:tcPr anchor="ctr"/>
                </a:tc>
                <a:extLst>
                  <a:ext uri="{0D108BD9-81ED-4DB2-BD59-A6C34878D82A}">
                    <a16:rowId xmlns:a16="http://schemas.microsoft.com/office/drawing/2014/main" val="3951954146"/>
                  </a:ext>
                </a:extLst>
              </a:tr>
              <a:tr h="370840">
                <a:tc>
                  <a:txBody>
                    <a:bodyPr/>
                    <a:lstStyle/>
                    <a:p>
                      <a:r>
                        <a:rPr lang="es-CO" sz="2400" b="1" noProof="1"/>
                        <a:t>Estrategias para las tareas escolares</a:t>
                      </a:r>
                    </a:p>
                  </a:txBody>
                  <a:tcPr anchor="ctr"/>
                </a:tc>
                <a:tc>
                  <a:txBody>
                    <a:bodyPr/>
                    <a:lstStyle/>
                    <a:p>
                      <a:r>
                        <a:rPr lang="es-CO" sz="2400" noProof="1"/>
                        <a:t>En 2024, se presenta un primer avance de las tareas de los estudiantes, ejercicio dinamizado en prueba aleatoria convenio ANAMARIVEL – FULL(encuentro de desarrollo socio – emocional y curricular)</a:t>
                      </a:r>
                    </a:p>
                  </a:txBody>
                  <a:tcPr anchor="ctr"/>
                </a:tc>
                <a:extLst>
                  <a:ext uri="{0D108BD9-81ED-4DB2-BD59-A6C34878D82A}">
                    <a16:rowId xmlns:a16="http://schemas.microsoft.com/office/drawing/2014/main" val="226135410"/>
                  </a:ext>
                </a:extLst>
              </a:tr>
              <a:tr h="370840">
                <a:tc>
                  <a:txBody>
                    <a:bodyPr/>
                    <a:lstStyle/>
                    <a:p>
                      <a:r>
                        <a:rPr lang="es-CO" sz="2400" b="1" noProof="1"/>
                        <a:t>Estrategias de adaptación curricular para la atención de población vulnerable</a:t>
                      </a:r>
                    </a:p>
                  </a:txBody>
                  <a:tcPr anchor="ctr"/>
                </a:tc>
                <a:tc>
                  <a:txBody>
                    <a:bodyPr/>
                    <a:lstStyle/>
                    <a:p>
                      <a:r>
                        <a:rPr lang="es-CO" sz="2400" b="1" noProof="1"/>
                        <a:t>2024, presenta debilidades </a:t>
                      </a:r>
                    </a:p>
                    <a:p>
                      <a:r>
                        <a:rPr lang="es-CO" sz="2400" noProof="1"/>
                        <a:t>2025, presenta la propuesta SIE – MANUAL DE CONVIVENCIA con actividades de refuerzo y retroalimentación para casos especiales – promoción</a:t>
                      </a:r>
                      <a:r>
                        <a:rPr lang="es-CO" sz="2400" baseline="0" noProof="1"/>
                        <a:t> de Rubricas educativas.</a:t>
                      </a:r>
                      <a:endParaRPr lang="es-CO" sz="2400" noProof="1"/>
                    </a:p>
                  </a:txBody>
                  <a:tcPr anchor="ctr"/>
                </a:tc>
                <a:extLst>
                  <a:ext uri="{0D108BD9-81ED-4DB2-BD59-A6C34878D82A}">
                    <a16:rowId xmlns:a16="http://schemas.microsoft.com/office/drawing/2014/main" val="3414476170"/>
                  </a:ext>
                </a:extLst>
              </a:tr>
              <a:tr h="370840">
                <a:tc>
                  <a:txBody>
                    <a:bodyPr/>
                    <a:lstStyle/>
                    <a:p>
                      <a:r>
                        <a:rPr lang="es-CO" sz="2400" b="1" noProof="1"/>
                        <a:t>Uso articulado de los recursos para el aprendizaje</a:t>
                      </a:r>
                    </a:p>
                  </a:txBody>
                  <a:tcPr anchor="ctr"/>
                </a:tc>
                <a:tc>
                  <a:txBody>
                    <a:bodyPr/>
                    <a:lstStyle/>
                    <a:p>
                      <a:r>
                        <a:rPr lang="es-CO" sz="2400" noProof="1"/>
                        <a:t>2024, presentó una revisión de estándares de calidad acorde con los avances de política pública y la propuesta pedagógica, PPT, P.P.P, con base en resultados de aprendizajes (MEN, 208 pág. 15)</a:t>
                      </a:r>
                    </a:p>
                    <a:p>
                      <a:r>
                        <a:rPr lang="es-CO" sz="2400" noProof="1"/>
                        <a:t>2025 – avances</a:t>
                      </a:r>
                    </a:p>
                  </a:txBody>
                  <a:tcPr anchor="ctr"/>
                </a:tc>
                <a:extLst>
                  <a:ext uri="{0D108BD9-81ED-4DB2-BD59-A6C34878D82A}">
                    <a16:rowId xmlns:a16="http://schemas.microsoft.com/office/drawing/2014/main" val="4138624753"/>
                  </a:ext>
                </a:extLst>
              </a:tr>
              <a:tr h="370840">
                <a:tc>
                  <a:txBody>
                    <a:bodyPr/>
                    <a:lstStyle/>
                    <a:p>
                      <a:r>
                        <a:rPr lang="es-CO" sz="2400" b="1" noProof="1"/>
                        <a:t>Uso de los tiempos para el aprendizaje</a:t>
                      </a:r>
                    </a:p>
                  </a:txBody>
                  <a:tcPr anchor="ctr"/>
                </a:tc>
                <a:tc>
                  <a:txBody>
                    <a:bodyPr/>
                    <a:lstStyle/>
                    <a:p>
                      <a:r>
                        <a:rPr lang="es-CO" sz="2400" b="1" noProof="1"/>
                        <a:t>2024 -  Articulación de la P.P.T,  P.P.P</a:t>
                      </a:r>
                    </a:p>
                    <a:p>
                      <a:r>
                        <a:rPr lang="es-CO" sz="2400" b="1" noProof="1"/>
                        <a:t>2025 – Siguen en actualización acorde la rejilla de auto revisión (2024)</a:t>
                      </a:r>
                    </a:p>
                    <a:p>
                      <a:r>
                        <a:rPr lang="es-CO" sz="2400" b="1" noProof="1"/>
                        <a:t>2025 – Siguen en actualización acorde la autoevaluación institución (2024 – V6).</a:t>
                      </a:r>
                    </a:p>
                    <a:p>
                      <a:r>
                        <a:rPr lang="es-CO" sz="2400" b="1" noProof="1"/>
                        <a:t>2025 – Siguen en actualización acorde el plan de mejoramiento (2024 – V6)</a:t>
                      </a:r>
                    </a:p>
                    <a:p>
                      <a:r>
                        <a:rPr lang="es-CO" sz="2400" b="1" noProof="1"/>
                        <a:t>2025 – Inicia con los procesos definidos entre junio – octubre de 2024</a:t>
                      </a:r>
                    </a:p>
                  </a:txBody>
                  <a:tcPr anchor="ctr"/>
                </a:tc>
                <a:extLst>
                  <a:ext uri="{0D108BD9-81ED-4DB2-BD59-A6C34878D82A}">
                    <a16:rowId xmlns:a16="http://schemas.microsoft.com/office/drawing/2014/main" val="757569294"/>
                  </a:ext>
                </a:extLst>
              </a:tr>
            </a:tbl>
          </a:graphicData>
        </a:graphic>
      </p:graphicFrame>
    </p:spTree>
    <p:extLst>
      <p:ext uri="{BB962C8B-B14F-4D97-AF65-F5344CB8AC3E}">
        <p14:creationId xmlns:p14="http://schemas.microsoft.com/office/powerpoint/2010/main" val="908480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762000" y="342900"/>
            <a:ext cx="7429534"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a:t>
            </a:r>
            <a:r>
              <a:rPr lang="es-CO" b="1" noProof="1">
                <a:solidFill>
                  <a:srgbClr val="00B0F0"/>
                </a:solidFill>
                <a:latin typeface="Montserrat"/>
                <a:sym typeface="Montserrat"/>
              </a:rPr>
              <a:t> </a:t>
            </a:r>
            <a:r>
              <a:rPr lang="es-CO" sz="3200" b="1" noProof="1">
                <a:solidFill>
                  <a:srgbClr val="0070C0"/>
                </a:solidFill>
                <a:sym typeface="Montserrat"/>
              </a:rPr>
              <a:t>ACADÉMICA – GESTIÓN DE AULA </a:t>
            </a:r>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E00F3B69-7226-B949-6AAF-971A6DC6F98D}"/>
              </a:ext>
            </a:extLst>
          </p:cNvPr>
          <p:cNvGraphicFramePr>
            <a:graphicFrameLocks noGrp="1"/>
          </p:cNvGraphicFramePr>
          <p:nvPr/>
        </p:nvGraphicFramePr>
        <p:xfrm>
          <a:off x="381000" y="927675"/>
          <a:ext cx="17526000" cy="9040144"/>
        </p:xfrm>
        <a:graphic>
          <a:graphicData uri="http://schemas.openxmlformats.org/drawingml/2006/table">
            <a:tbl>
              <a:tblPr firstRow="1" bandRow="1">
                <a:tableStyleId>{5C22544A-7EE6-4342-B048-85BDC9FD1C3A}</a:tableStyleId>
              </a:tblPr>
              <a:tblGrid>
                <a:gridCol w="8238028">
                  <a:extLst>
                    <a:ext uri="{9D8B030D-6E8A-4147-A177-3AD203B41FA5}">
                      <a16:colId xmlns:a16="http://schemas.microsoft.com/office/drawing/2014/main" val="3030797157"/>
                    </a:ext>
                  </a:extLst>
                </a:gridCol>
                <a:gridCol w="9287972">
                  <a:extLst>
                    <a:ext uri="{9D8B030D-6E8A-4147-A177-3AD203B41FA5}">
                      <a16:colId xmlns:a16="http://schemas.microsoft.com/office/drawing/2014/main" val="354427922"/>
                    </a:ext>
                  </a:extLst>
                </a:gridCol>
              </a:tblGrid>
              <a:tr h="433482">
                <a:tc>
                  <a:txBody>
                    <a:bodyPr/>
                    <a:lstStyle/>
                    <a:p>
                      <a:r>
                        <a:rPr lang="es-CO" sz="2400" b="1" noProof="1"/>
                        <a:t>Contenidos</a:t>
                      </a:r>
                    </a:p>
                  </a:txBody>
                  <a:tcPr/>
                </a:tc>
                <a:tc>
                  <a:txBody>
                    <a:bodyPr/>
                    <a:lstStyle/>
                    <a:p>
                      <a:r>
                        <a:rPr lang="es-CO" sz="2400" b="1" noProof="1"/>
                        <a:t>Desarrollo de procesos - Cumplimiento</a:t>
                      </a:r>
                    </a:p>
                  </a:txBody>
                  <a:tcPr/>
                </a:tc>
                <a:extLst>
                  <a:ext uri="{0D108BD9-81ED-4DB2-BD59-A6C34878D82A}">
                    <a16:rowId xmlns:a16="http://schemas.microsoft.com/office/drawing/2014/main" val="3048815111"/>
                  </a:ext>
                </a:extLst>
              </a:tr>
              <a:tr h="1820624">
                <a:tc rowSpan="2">
                  <a:txBody>
                    <a:bodyPr/>
                    <a:lstStyle/>
                    <a:p>
                      <a:r>
                        <a:rPr lang="es-CO" sz="2000" b="1" noProof="1"/>
                        <a:t>Relación pedagógica </a:t>
                      </a:r>
                      <a:r>
                        <a:rPr lang="es-CO" sz="2000" b="1" noProof="1">
                          <a:solidFill>
                            <a:srgbClr val="FF0000"/>
                          </a:solidFill>
                        </a:rPr>
                        <a:t>(CURRICULO</a:t>
                      </a:r>
                      <a:r>
                        <a:rPr lang="es-CO" sz="2000" b="1" baseline="0" noProof="1">
                          <a:solidFill>
                            <a:srgbClr val="FF0000"/>
                          </a:solidFill>
                        </a:rPr>
                        <a:t> – DIDACTICA / </a:t>
                      </a:r>
                    </a:p>
                    <a:p>
                      <a:r>
                        <a:rPr lang="es-CO" sz="2000" b="1" baseline="0" noProof="1">
                          <a:solidFill>
                            <a:srgbClr val="FF0000"/>
                          </a:solidFill>
                        </a:rPr>
                        <a:t>CURRICULO – METODOLOGIA / PRACTICA PEDAGÓGICA)</a:t>
                      </a:r>
                      <a:endParaRPr lang="es-CO" sz="2000" b="1" noProof="1">
                        <a:solidFill>
                          <a:srgbClr val="FF0000"/>
                        </a:solidFill>
                      </a:endParaRPr>
                    </a:p>
                    <a:p>
                      <a:endParaRPr lang="es-CO" sz="2000" noProof="1"/>
                    </a:p>
                    <a:p>
                      <a:r>
                        <a:rPr lang="es-CO" sz="2000" b="1" u="sng" noProof="1">
                          <a:solidFill>
                            <a:schemeClr val="tx1"/>
                          </a:solidFill>
                        </a:rPr>
                        <a:t>Nota: </a:t>
                      </a:r>
                      <a:r>
                        <a:rPr lang="es-CO" sz="2000" noProof="1">
                          <a:solidFill>
                            <a:schemeClr val="tx1"/>
                          </a:solidFill>
                        </a:rPr>
                        <a:t>Aquí se miden porcentajes de cumplimiento de 1 a 100% </a:t>
                      </a:r>
                    </a:p>
                    <a:p>
                      <a:pPr marL="285750" indent="-285750">
                        <a:buFontTx/>
                        <a:buChar char="-"/>
                      </a:pPr>
                      <a:r>
                        <a:rPr lang="es-CO" sz="2000" noProof="1">
                          <a:solidFill>
                            <a:schemeClr val="tx1"/>
                          </a:solidFill>
                        </a:rPr>
                        <a:t>Practicas pedagógicas Vs aprendizaje y diversidad</a:t>
                      </a:r>
                    </a:p>
                    <a:p>
                      <a:pPr marL="285750" indent="-285750">
                        <a:buFontTx/>
                        <a:buChar char="-"/>
                      </a:pPr>
                      <a:r>
                        <a:rPr lang="es-CO" sz="2000" noProof="1">
                          <a:solidFill>
                            <a:schemeClr val="tx1"/>
                          </a:solidFill>
                        </a:rPr>
                        <a:t>Planes de clases acorde línea técnica MEN – IE</a:t>
                      </a:r>
                    </a:p>
                    <a:p>
                      <a:pPr marL="285750" indent="-285750">
                        <a:buFontTx/>
                        <a:buChar char="-"/>
                      </a:pPr>
                      <a:r>
                        <a:rPr lang="es-CO" sz="2000" noProof="1">
                          <a:solidFill>
                            <a:schemeClr val="tx1"/>
                          </a:solidFill>
                        </a:rPr>
                        <a:t>Formas de evaluación ante el desarrollo de competencias </a:t>
                      </a:r>
                    </a:p>
                    <a:p>
                      <a:endParaRPr lang="es-CO" sz="2000" noProof="1"/>
                    </a:p>
                  </a:txBody>
                  <a:tcPr/>
                </a:tc>
                <a:tc>
                  <a:txBody>
                    <a:bodyPr/>
                    <a:lstStyle/>
                    <a:p>
                      <a:r>
                        <a:rPr lang="es-CO" sz="2000" noProof="1"/>
                        <a:t>Educación preescolar y básica primaria:</a:t>
                      </a:r>
                    </a:p>
                    <a:p>
                      <a:r>
                        <a:rPr lang="es-CO" sz="2000" noProof="1"/>
                        <a:t>-    95%</a:t>
                      </a:r>
                    </a:p>
                    <a:p>
                      <a:pPr marL="342900" indent="-342900">
                        <a:buFontTx/>
                        <a:buChar char="-"/>
                      </a:pPr>
                      <a:r>
                        <a:rPr lang="es-CO" sz="2000" noProof="1"/>
                        <a:t>95%</a:t>
                      </a:r>
                    </a:p>
                    <a:p>
                      <a:pPr marL="342900" indent="-342900">
                        <a:buFontTx/>
                        <a:buChar char="-"/>
                      </a:pPr>
                      <a:r>
                        <a:rPr lang="es-CO" sz="2000" noProof="1"/>
                        <a:t>97%</a:t>
                      </a:r>
                    </a:p>
                    <a:p>
                      <a:pPr marL="342900" indent="-342900">
                        <a:buFontTx/>
                        <a:buChar char="-"/>
                      </a:pPr>
                      <a:endParaRPr lang="es-CO" sz="2000" noProof="1"/>
                    </a:p>
                  </a:txBody>
                  <a:tcPr/>
                </a:tc>
                <a:extLst>
                  <a:ext uri="{0D108BD9-81ED-4DB2-BD59-A6C34878D82A}">
                    <a16:rowId xmlns:a16="http://schemas.microsoft.com/office/drawing/2014/main" val="3951954146"/>
                  </a:ext>
                </a:extLst>
              </a:tr>
              <a:tr h="1473839">
                <a:tc vMerge="1">
                  <a:txBody>
                    <a:bodyPr/>
                    <a:lstStyle/>
                    <a:p>
                      <a:endParaRPr lang="es-CO" dirty="0"/>
                    </a:p>
                  </a:txBody>
                  <a:tcPr/>
                </a:tc>
                <a:tc>
                  <a:txBody>
                    <a:bodyPr/>
                    <a:lstStyle/>
                    <a:p>
                      <a:r>
                        <a:rPr lang="es-CO" sz="2000" noProof="1"/>
                        <a:t>Educación básica secundaria y media</a:t>
                      </a:r>
                    </a:p>
                    <a:p>
                      <a:r>
                        <a:rPr lang="es-CO" sz="2000" noProof="1"/>
                        <a:t>-    95%</a:t>
                      </a:r>
                    </a:p>
                    <a:p>
                      <a:pPr marL="342900" indent="-342900">
                        <a:buFontTx/>
                        <a:buChar char="-"/>
                      </a:pPr>
                      <a:r>
                        <a:rPr lang="es-CO" sz="2000" noProof="1"/>
                        <a:t>95%</a:t>
                      </a:r>
                    </a:p>
                    <a:p>
                      <a:pPr marL="342900" indent="-342900">
                        <a:buFontTx/>
                        <a:buChar char="-"/>
                      </a:pPr>
                      <a:r>
                        <a:rPr lang="es-CO" sz="2000" noProof="1"/>
                        <a:t>97%</a:t>
                      </a:r>
                    </a:p>
                  </a:txBody>
                  <a:tcPr/>
                </a:tc>
                <a:extLst>
                  <a:ext uri="{0D108BD9-81ED-4DB2-BD59-A6C34878D82A}">
                    <a16:rowId xmlns:a16="http://schemas.microsoft.com/office/drawing/2014/main" val="226135410"/>
                  </a:ext>
                </a:extLst>
              </a:tr>
              <a:tr h="1473839">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000" b="1" i="0" noProof="1"/>
                        <a:t>Planeación de clases </a:t>
                      </a:r>
                      <a:r>
                        <a:rPr lang="es-CO" sz="2000" b="1" i="0" noProof="1">
                          <a:solidFill>
                            <a:srgbClr val="FF0000"/>
                          </a:solidFill>
                        </a:rPr>
                        <a:t>(PLAN</a:t>
                      </a:r>
                      <a:r>
                        <a:rPr lang="es-CO" sz="2000" b="1" i="0" baseline="0" noProof="1">
                          <a:solidFill>
                            <a:srgbClr val="FF0000"/>
                          </a:solidFill>
                        </a:rPr>
                        <a:t> DE CURSO – NECESIDAD DEL CONTEXTO  Vs PLAN DE ESTUDIO – PLAN DE ÁREA)</a:t>
                      </a:r>
                      <a:endParaRPr lang="es-CO" sz="2000" b="1" i="0" noProof="1">
                        <a:solidFill>
                          <a:srgbClr val="FF0000"/>
                        </a:solidFill>
                      </a:endParaRPr>
                    </a:p>
                    <a:p>
                      <a:endParaRPr lang="es-CO" sz="2000" noProof="1"/>
                    </a:p>
                    <a:p>
                      <a:r>
                        <a:rPr lang="es-CO" sz="2000" noProof="1"/>
                        <a:t>Se miden porcentajes de cumplimiento de 1 a 100% </a:t>
                      </a:r>
                    </a:p>
                    <a:p>
                      <a:pPr marL="285750" indent="-285750">
                        <a:buFontTx/>
                        <a:buChar char="-"/>
                      </a:pPr>
                      <a:r>
                        <a:rPr lang="es-CO" sz="2000" noProof="1"/>
                        <a:t>Practicas pedagógicas Vs aprendizaje y diversidad</a:t>
                      </a:r>
                    </a:p>
                    <a:p>
                      <a:pPr marL="285750" indent="-285750">
                        <a:buFontTx/>
                        <a:buChar char="-"/>
                      </a:pPr>
                      <a:r>
                        <a:rPr lang="es-CO" sz="2000" noProof="1"/>
                        <a:t>Planes de clases acorde línea técnica MEN – IE</a:t>
                      </a:r>
                    </a:p>
                    <a:p>
                      <a:pPr marL="285750" indent="-285750">
                        <a:buFontTx/>
                        <a:buChar char="-"/>
                      </a:pPr>
                      <a:r>
                        <a:rPr lang="es-CO" sz="2000" noProof="1"/>
                        <a:t>Formas de evaluación ante el desarrollo de competencias </a:t>
                      </a:r>
                    </a:p>
                    <a:p>
                      <a:endParaRPr lang="es-CO" sz="2000" noProof="1"/>
                    </a:p>
                  </a:txBody>
                  <a:tcPr/>
                </a:tc>
                <a:tc>
                  <a:txBody>
                    <a:bodyPr/>
                    <a:lstStyle/>
                    <a:p>
                      <a:r>
                        <a:rPr lang="es-CO" sz="2000" noProof="1"/>
                        <a:t>Educación preescolar y básica primaria:</a:t>
                      </a:r>
                    </a:p>
                    <a:p>
                      <a:r>
                        <a:rPr lang="es-CO" sz="2000" noProof="1"/>
                        <a:t>- </a:t>
                      </a:r>
                      <a:r>
                        <a:rPr lang="es-CO" sz="2000" baseline="0" noProof="1"/>
                        <a:t> </a:t>
                      </a:r>
                      <a:r>
                        <a:rPr lang="es-CO" sz="2000" noProof="1"/>
                        <a:t>  95%</a:t>
                      </a:r>
                    </a:p>
                    <a:p>
                      <a:pPr marL="342900" indent="-342900">
                        <a:buFontTx/>
                        <a:buChar char="-"/>
                      </a:pPr>
                      <a:r>
                        <a:rPr lang="es-CO" sz="2000" noProof="1"/>
                        <a:t>95%</a:t>
                      </a:r>
                    </a:p>
                    <a:p>
                      <a:pPr marL="342900" indent="-342900">
                        <a:buFontTx/>
                        <a:buChar char="-"/>
                      </a:pPr>
                      <a:r>
                        <a:rPr lang="es-CO" sz="2000" noProof="1"/>
                        <a:t>97%</a:t>
                      </a:r>
                    </a:p>
                  </a:txBody>
                  <a:tcPr/>
                </a:tc>
                <a:extLst>
                  <a:ext uri="{0D108BD9-81ED-4DB2-BD59-A6C34878D82A}">
                    <a16:rowId xmlns:a16="http://schemas.microsoft.com/office/drawing/2014/main" val="3414476170"/>
                  </a:ext>
                </a:extLst>
              </a:tr>
              <a:tr h="1473839">
                <a:tc vMerge="1">
                  <a:txBody>
                    <a:bodyPr/>
                    <a:lstStyle/>
                    <a:p>
                      <a:endParaRPr lang="es-CO" dirty="0"/>
                    </a:p>
                  </a:txBody>
                  <a:tcPr/>
                </a:tc>
                <a:tc>
                  <a:txBody>
                    <a:bodyPr/>
                    <a:lstStyle/>
                    <a:p>
                      <a:r>
                        <a:rPr lang="es-CO" sz="2000" noProof="1"/>
                        <a:t>Educación básica secundaria y prescolar</a:t>
                      </a:r>
                    </a:p>
                    <a:p>
                      <a:r>
                        <a:rPr lang="es-CO" sz="2000" noProof="1"/>
                        <a:t>-    95%</a:t>
                      </a:r>
                    </a:p>
                    <a:p>
                      <a:pPr marL="342900" indent="-342900">
                        <a:buFontTx/>
                        <a:buChar char="-"/>
                      </a:pPr>
                      <a:r>
                        <a:rPr lang="es-CO" sz="2000" noProof="1"/>
                        <a:t>95%</a:t>
                      </a:r>
                    </a:p>
                    <a:p>
                      <a:pPr marL="342900" indent="-342900">
                        <a:buFontTx/>
                        <a:buChar char="-"/>
                      </a:pPr>
                      <a:r>
                        <a:rPr lang="es-CO" sz="2000" noProof="1"/>
                        <a:t>97%</a:t>
                      </a:r>
                    </a:p>
                  </a:txBody>
                  <a:tcPr/>
                </a:tc>
                <a:extLst>
                  <a:ext uri="{0D108BD9-81ED-4DB2-BD59-A6C34878D82A}">
                    <a16:rowId xmlns:a16="http://schemas.microsoft.com/office/drawing/2014/main" val="4138624753"/>
                  </a:ext>
                </a:extLst>
              </a:tr>
              <a:tr h="1077616">
                <a:tc rowSpan="2">
                  <a:txBody>
                    <a:bodyPr/>
                    <a:lstStyle/>
                    <a:p>
                      <a:r>
                        <a:rPr lang="es-CO" sz="2000" b="1" noProof="1"/>
                        <a:t>Evaluación en el aula </a:t>
                      </a:r>
                      <a:r>
                        <a:rPr lang="es-CO" sz="2000" b="1" noProof="1">
                          <a:solidFill>
                            <a:srgbClr val="FF0000"/>
                          </a:solidFill>
                        </a:rPr>
                        <a:t>(EVALUACION ACADÉMICA</a:t>
                      </a:r>
                      <a:r>
                        <a:rPr lang="es-CO" sz="2000" b="1" baseline="0" noProof="1">
                          <a:solidFill>
                            <a:srgbClr val="FF0000"/>
                          </a:solidFill>
                        </a:rPr>
                        <a:t> – RESULTADOS DE APRENDIZAJE)</a:t>
                      </a:r>
                      <a:endParaRPr lang="es-CO" sz="2000" b="1" noProof="1">
                        <a:solidFill>
                          <a:srgbClr val="FF0000"/>
                        </a:solidFill>
                      </a:endParaRPr>
                    </a:p>
                    <a:p>
                      <a:endParaRPr lang="es-CO" sz="2000" noProof="1"/>
                    </a:p>
                    <a:p>
                      <a:r>
                        <a:rPr lang="es-CO" sz="2000" noProof="1"/>
                        <a:t>Se miden porcentajes de cumplimiento de 1 a 100% </a:t>
                      </a:r>
                    </a:p>
                    <a:p>
                      <a:pPr marL="285750" indent="-285750">
                        <a:buFontTx/>
                        <a:buChar char="-"/>
                      </a:pPr>
                      <a:r>
                        <a:rPr lang="es-CO" sz="2000" noProof="1"/>
                        <a:t>Practicas pedagógicas Vs aprendizaje y diversidad</a:t>
                      </a:r>
                    </a:p>
                    <a:p>
                      <a:pPr marL="285750" indent="-285750">
                        <a:buFontTx/>
                        <a:buChar char="-"/>
                      </a:pPr>
                      <a:r>
                        <a:rPr lang="es-CO" sz="2000" noProof="1"/>
                        <a:t>Planes de clases acorde línea técnica MEN – IE</a:t>
                      </a:r>
                    </a:p>
                    <a:p>
                      <a:pPr marL="285750" indent="-285750">
                        <a:buFontTx/>
                        <a:buChar char="-"/>
                      </a:pPr>
                      <a:r>
                        <a:rPr lang="es-CO" sz="2000" noProof="1"/>
                        <a:t>Formas de evaluación ante el desarrollo de competencias </a:t>
                      </a:r>
                    </a:p>
                  </a:txBody>
                  <a:tcPr/>
                </a:tc>
                <a:tc>
                  <a:txBody>
                    <a:bodyPr/>
                    <a:lstStyle/>
                    <a:p>
                      <a:r>
                        <a:rPr lang="es-CO" sz="2000" noProof="1"/>
                        <a:t>Educación preescolar y básica primaria:</a:t>
                      </a:r>
                    </a:p>
                    <a:p>
                      <a:r>
                        <a:rPr lang="es-CO" sz="2000" noProof="1"/>
                        <a:t>- 84%</a:t>
                      </a:r>
                    </a:p>
                  </a:txBody>
                  <a:tcPr/>
                </a:tc>
                <a:extLst>
                  <a:ext uri="{0D108BD9-81ED-4DB2-BD59-A6C34878D82A}">
                    <a16:rowId xmlns:a16="http://schemas.microsoft.com/office/drawing/2014/main" val="757569294"/>
                  </a:ext>
                </a:extLst>
              </a:tr>
              <a:tr h="1263187">
                <a:tc vMerge="1">
                  <a:txBody>
                    <a:bodyPr/>
                    <a:lstStyle/>
                    <a:p>
                      <a:endParaRPr lang="es-CO" dirty="0"/>
                    </a:p>
                  </a:txBody>
                  <a:tcPr/>
                </a:tc>
                <a:tc>
                  <a:txBody>
                    <a:bodyPr/>
                    <a:lstStyle/>
                    <a:p>
                      <a:r>
                        <a:rPr lang="es-CO" sz="2000" noProof="1"/>
                        <a:t>Educación básica secundaria y media</a:t>
                      </a:r>
                    </a:p>
                    <a:p>
                      <a:pPr marL="0" marR="0" indent="0" algn="l" defTabSz="914400" rtl="0" eaLnBrk="1" fontAlgn="auto" latinLnBrk="0" hangingPunct="1">
                        <a:lnSpc>
                          <a:spcPct val="100000"/>
                        </a:lnSpc>
                        <a:spcBef>
                          <a:spcPts val="0"/>
                        </a:spcBef>
                        <a:spcAft>
                          <a:spcPts val="0"/>
                        </a:spcAft>
                        <a:buClrTx/>
                        <a:buSzTx/>
                        <a:buFontTx/>
                        <a:buNone/>
                        <a:tabLst/>
                        <a:defRPr/>
                      </a:pPr>
                      <a:r>
                        <a:rPr lang="es-CO" sz="2000" noProof="1"/>
                        <a:t>- 82%</a:t>
                      </a:r>
                    </a:p>
                    <a:p>
                      <a:endParaRPr lang="es-CO" sz="2000" noProof="1"/>
                    </a:p>
                  </a:txBody>
                  <a:tcPr/>
                </a:tc>
                <a:extLst>
                  <a:ext uri="{0D108BD9-81ED-4DB2-BD59-A6C34878D82A}">
                    <a16:rowId xmlns:a16="http://schemas.microsoft.com/office/drawing/2014/main" val="1784341248"/>
                  </a:ext>
                </a:extLst>
              </a:tr>
            </a:tbl>
          </a:graphicData>
        </a:graphic>
      </p:graphicFrame>
    </p:spTree>
    <p:extLst>
      <p:ext uri="{BB962C8B-B14F-4D97-AF65-F5344CB8AC3E}">
        <p14:creationId xmlns:p14="http://schemas.microsoft.com/office/powerpoint/2010/main" val="1688585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8937768"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SEGUIMIENTO ACADÉMICO</a:t>
            </a:r>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FCCDA705-5EA4-63A5-9C00-4981623148F2}"/>
              </a:ext>
            </a:extLst>
          </p:cNvPr>
          <p:cNvGraphicFramePr>
            <a:graphicFrameLocks noGrp="1"/>
          </p:cNvGraphicFramePr>
          <p:nvPr/>
        </p:nvGraphicFramePr>
        <p:xfrm>
          <a:off x="762000" y="723900"/>
          <a:ext cx="16764000" cy="9372601"/>
        </p:xfrm>
        <a:graphic>
          <a:graphicData uri="http://schemas.openxmlformats.org/drawingml/2006/table">
            <a:tbl>
              <a:tblPr firstRow="1" bandRow="1">
                <a:tableStyleId>{5C22544A-7EE6-4342-B048-85BDC9FD1C3A}</a:tableStyleId>
              </a:tblPr>
              <a:tblGrid>
                <a:gridCol w="6435469">
                  <a:extLst>
                    <a:ext uri="{9D8B030D-6E8A-4147-A177-3AD203B41FA5}">
                      <a16:colId xmlns:a16="http://schemas.microsoft.com/office/drawing/2014/main" val="3030797157"/>
                    </a:ext>
                  </a:extLst>
                </a:gridCol>
                <a:gridCol w="10328531">
                  <a:extLst>
                    <a:ext uri="{9D8B030D-6E8A-4147-A177-3AD203B41FA5}">
                      <a16:colId xmlns:a16="http://schemas.microsoft.com/office/drawing/2014/main" val="354427922"/>
                    </a:ext>
                  </a:extLst>
                </a:gridCol>
              </a:tblGrid>
              <a:tr h="441941">
                <a:tc>
                  <a:txBody>
                    <a:bodyPr/>
                    <a:lstStyle/>
                    <a:p>
                      <a:pPr algn="l"/>
                      <a:r>
                        <a:rPr lang="es-CO" sz="2000" b="1" noProof="1"/>
                        <a:t>Contenidos</a:t>
                      </a:r>
                    </a:p>
                  </a:txBody>
                  <a:tcPr anchor="ctr"/>
                </a:tc>
                <a:tc>
                  <a:txBody>
                    <a:bodyPr/>
                    <a:lstStyle/>
                    <a:p>
                      <a:pPr algn="l"/>
                      <a:r>
                        <a:rPr lang="es-CO" sz="2000" b="1" noProof="1"/>
                        <a:t>Desarrollo de procesos - Cumplimiento</a:t>
                      </a:r>
                    </a:p>
                  </a:txBody>
                  <a:tcPr anchor="ctr"/>
                </a:tc>
                <a:extLst>
                  <a:ext uri="{0D108BD9-81ED-4DB2-BD59-A6C34878D82A}">
                    <a16:rowId xmlns:a16="http://schemas.microsoft.com/office/drawing/2014/main" val="3048815111"/>
                  </a:ext>
                </a:extLst>
              </a:tr>
              <a:tr h="1094235">
                <a:tc rowSpan="2">
                  <a:txBody>
                    <a:bodyPr/>
                    <a:lstStyle/>
                    <a:p>
                      <a:pPr algn="l"/>
                      <a:r>
                        <a:rPr lang="es-CO" sz="2000" b="1" noProof="1"/>
                        <a:t>Seguimiento a los resultados académicos</a:t>
                      </a:r>
                    </a:p>
                  </a:txBody>
                  <a:tcPr anchor="ctr"/>
                </a:tc>
                <a:tc>
                  <a:txBody>
                    <a:bodyPr/>
                    <a:lstStyle/>
                    <a:p>
                      <a:pPr algn="l">
                        <a:lnSpc>
                          <a:spcPct val="150000"/>
                        </a:lnSpc>
                      </a:pPr>
                      <a:r>
                        <a:rPr lang="es-CO" sz="2000" noProof="1"/>
                        <a:t>Educación preescolar y básica primaria: </a:t>
                      </a:r>
                      <a:r>
                        <a:rPr lang="es-CO" sz="2000" b="1" noProof="1"/>
                        <a:t>88% </a:t>
                      </a:r>
                      <a:r>
                        <a:rPr lang="es-CO" sz="2000" b="1" noProof="1">
                          <a:solidFill>
                            <a:schemeClr val="tx1"/>
                          </a:solidFill>
                        </a:rPr>
                        <a:t>(2024) </a:t>
                      </a:r>
                      <a:r>
                        <a:rPr lang="es-CO" sz="2000" b="0" noProof="1">
                          <a:solidFill>
                            <a:schemeClr val="tx1"/>
                          </a:solidFill>
                        </a:rPr>
                        <a:t>SE MIDEN DE 1% AL</a:t>
                      </a:r>
                      <a:r>
                        <a:rPr lang="es-CO" sz="2000" b="0" baseline="0" noProof="1">
                          <a:solidFill>
                            <a:schemeClr val="tx1"/>
                          </a:solidFill>
                        </a:rPr>
                        <a:t> 100% CADA ASPECTO</a:t>
                      </a:r>
                      <a:endParaRPr lang="es-CO" sz="2000" b="0" noProof="1">
                        <a:solidFill>
                          <a:schemeClr val="tx1"/>
                        </a:solidFill>
                      </a:endParaRPr>
                    </a:p>
                  </a:txBody>
                  <a:tcPr anchor="ctr"/>
                </a:tc>
                <a:extLst>
                  <a:ext uri="{0D108BD9-81ED-4DB2-BD59-A6C34878D82A}">
                    <a16:rowId xmlns:a16="http://schemas.microsoft.com/office/drawing/2014/main" val="3951954146"/>
                  </a:ext>
                </a:extLst>
              </a:tr>
              <a:tr h="563906">
                <a:tc vMerge="1">
                  <a:txBody>
                    <a:bodyPr/>
                    <a:lstStyle/>
                    <a:p>
                      <a:endParaRPr lang="es-CO" dirty="0"/>
                    </a:p>
                  </a:txBody>
                  <a:tcPr/>
                </a:tc>
                <a:tc>
                  <a:txBody>
                    <a:bodyPr/>
                    <a:lstStyle/>
                    <a:p>
                      <a:pPr algn="l">
                        <a:lnSpc>
                          <a:spcPct val="150000"/>
                        </a:lnSpc>
                      </a:pPr>
                      <a:r>
                        <a:rPr lang="es-CO" sz="2000" noProof="1"/>
                        <a:t>Educación básica secundaria y media</a:t>
                      </a:r>
                      <a:r>
                        <a:rPr lang="es-CO" sz="2000" b="1" noProof="1"/>
                        <a:t>: 88% (2024)</a:t>
                      </a:r>
                    </a:p>
                  </a:txBody>
                  <a:tcPr anchor="ctr"/>
                </a:tc>
                <a:extLst>
                  <a:ext uri="{0D108BD9-81ED-4DB2-BD59-A6C34878D82A}">
                    <a16:rowId xmlns:a16="http://schemas.microsoft.com/office/drawing/2014/main" val="226135410"/>
                  </a:ext>
                </a:extLst>
              </a:tr>
              <a:tr h="1094235">
                <a:tc rowSpan="2">
                  <a:txBody>
                    <a:bodyPr/>
                    <a:lstStyle/>
                    <a:p>
                      <a:pPr algn="l"/>
                      <a:r>
                        <a:rPr lang="es-CO" sz="2000" b="1" noProof="1"/>
                        <a:t>Seguimiento pedagógico de las evaluaciones externas</a:t>
                      </a:r>
                    </a:p>
                  </a:txBody>
                  <a:tcPr anchor="ctr"/>
                </a:tc>
                <a:tc>
                  <a:txBody>
                    <a:bodyPr/>
                    <a:lstStyle/>
                    <a:p>
                      <a:pPr algn="l">
                        <a:lnSpc>
                          <a:spcPct val="150000"/>
                        </a:lnSpc>
                      </a:pPr>
                      <a:r>
                        <a:rPr lang="es-CO" sz="2000" noProof="1"/>
                        <a:t>Educación preescolar y básica primaria</a:t>
                      </a:r>
                      <a:r>
                        <a:rPr lang="es-CO" sz="2000" b="1" noProof="1"/>
                        <a:t>: 2023 – 2024 NA</a:t>
                      </a:r>
                      <a:r>
                        <a:rPr lang="es-CO" sz="2000" b="1" baseline="0" noProof="1"/>
                        <a:t> – Asequible de apreciación en los avances académicos internos.</a:t>
                      </a:r>
                      <a:endParaRPr lang="es-CO" sz="2000" b="1" noProof="1"/>
                    </a:p>
                  </a:txBody>
                  <a:tcPr anchor="ctr"/>
                </a:tc>
                <a:extLst>
                  <a:ext uri="{0D108BD9-81ED-4DB2-BD59-A6C34878D82A}">
                    <a16:rowId xmlns:a16="http://schemas.microsoft.com/office/drawing/2014/main" val="3414476170"/>
                  </a:ext>
                </a:extLst>
              </a:tr>
              <a:tr h="563906">
                <a:tc vMerge="1">
                  <a:txBody>
                    <a:bodyPr/>
                    <a:lstStyle/>
                    <a:p>
                      <a:endParaRPr lang="es-CO" dirty="0"/>
                    </a:p>
                  </a:txBody>
                  <a:tcPr/>
                </a:tc>
                <a:tc>
                  <a:txBody>
                    <a:bodyPr/>
                    <a:lstStyle/>
                    <a:p>
                      <a:pPr algn="l">
                        <a:lnSpc>
                          <a:spcPct val="150000"/>
                        </a:lnSpc>
                      </a:pPr>
                      <a:r>
                        <a:rPr lang="es-CO" sz="2000" noProof="1"/>
                        <a:t>Educación básica secundaria y prescolar</a:t>
                      </a:r>
                      <a:r>
                        <a:rPr lang="es-CO" sz="2000" b="1" noProof="1"/>
                        <a:t>: 90% </a:t>
                      </a:r>
                    </a:p>
                  </a:txBody>
                  <a:tcPr anchor="ctr"/>
                </a:tc>
                <a:extLst>
                  <a:ext uri="{0D108BD9-81ED-4DB2-BD59-A6C34878D82A}">
                    <a16:rowId xmlns:a16="http://schemas.microsoft.com/office/drawing/2014/main" val="4138624753"/>
                  </a:ext>
                </a:extLst>
              </a:tr>
              <a:tr h="563906">
                <a:tc rowSpan="2">
                  <a:txBody>
                    <a:bodyPr/>
                    <a:lstStyle/>
                    <a:p>
                      <a:pPr algn="l"/>
                      <a:r>
                        <a:rPr lang="es-CO" sz="2000" b="1" noProof="1"/>
                        <a:t>Seguimiento a la asistencia</a:t>
                      </a:r>
                    </a:p>
                  </a:txBody>
                  <a:tcPr anchor="ctr"/>
                </a:tc>
                <a:tc>
                  <a:txBody>
                    <a:bodyPr/>
                    <a:lstStyle/>
                    <a:p>
                      <a:pPr algn="l">
                        <a:lnSpc>
                          <a:spcPct val="150000"/>
                        </a:lnSpc>
                      </a:pPr>
                      <a:r>
                        <a:rPr lang="es-CO" sz="2000" noProof="1"/>
                        <a:t>Educación preescolar y básica primaria</a:t>
                      </a:r>
                      <a:r>
                        <a:rPr lang="es-CO" sz="2000" b="1" noProof="1"/>
                        <a:t>: 87%</a:t>
                      </a:r>
                    </a:p>
                  </a:txBody>
                  <a:tcPr anchor="ctr"/>
                </a:tc>
                <a:extLst>
                  <a:ext uri="{0D108BD9-81ED-4DB2-BD59-A6C34878D82A}">
                    <a16:rowId xmlns:a16="http://schemas.microsoft.com/office/drawing/2014/main" val="757569294"/>
                  </a:ext>
                </a:extLst>
              </a:tr>
              <a:tr h="563906">
                <a:tc vMerge="1">
                  <a:txBody>
                    <a:bodyPr/>
                    <a:lstStyle/>
                    <a:p>
                      <a:endParaRPr lang="es-CO" dirty="0"/>
                    </a:p>
                  </a:txBody>
                  <a:tcPr/>
                </a:tc>
                <a:tc>
                  <a:txBody>
                    <a:bodyPr/>
                    <a:lstStyle/>
                    <a:p>
                      <a:pPr algn="l">
                        <a:lnSpc>
                          <a:spcPct val="150000"/>
                        </a:lnSpc>
                      </a:pPr>
                      <a:r>
                        <a:rPr lang="es-CO" sz="2000" noProof="1"/>
                        <a:t>Educación básica secundaria y media</a:t>
                      </a:r>
                      <a:r>
                        <a:rPr lang="es-CO" sz="2000" b="1" noProof="1"/>
                        <a:t>:</a:t>
                      </a:r>
                      <a:r>
                        <a:rPr lang="es-CO" sz="2000" b="1" baseline="0" noProof="1"/>
                        <a:t> 87%</a:t>
                      </a:r>
                      <a:endParaRPr lang="es-CO" sz="2000" b="1" noProof="1"/>
                    </a:p>
                  </a:txBody>
                  <a:tcPr anchor="ctr"/>
                </a:tc>
                <a:extLst>
                  <a:ext uri="{0D108BD9-81ED-4DB2-BD59-A6C34878D82A}">
                    <a16:rowId xmlns:a16="http://schemas.microsoft.com/office/drawing/2014/main" val="1784341248"/>
                  </a:ext>
                </a:extLst>
              </a:tr>
              <a:tr h="1094235">
                <a:tc rowSpan="2">
                  <a:txBody>
                    <a:bodyPr/>
                    <a:lstStyle/>
                    <a:p>
                      <a:pPr algn="l"/>
                      <a:r>
                        <a:rPr lang="es-CO" sz="2000" b="1" noProof="1"/>
                        <a:t>Actividades de recuperación</a:t>
                      </a:r>
                    </a:p>
                  </a:txBody>
                  <a:tcPr anchor="ctr"/>
                </a:tc>
                <a:tc>
                  <a:txBody>
                    <a:bodyPr/>
                    <a:lstStyle/>
                    <a:p>
                      <a:pPr algn="l">
                        <a:lnSpc>
                          <a:spcPct val="150000"/>
                        </a:lnSpc>
                      </a:pPr>
                      <a:r>
                        <a:rPr lang="es-CO" sz="2000" noProof="1"/>
                        <a:t>Educación preescolar y básica primaria</a:t>
                      </a:r>
                      <a:r>
                        <a:rPr lang="es-CO" sz="2000" b="1" noProof="1"/>
                        <a:t>: 70% falta de</a:t>
                      </a:r>
                      <a:r>
                        <a:rPr lang="es-CO" sz="2000" b="1" baseline="0" noProof="1"/>
                        <a:t> acompañamiento de las familias – </a:t>
                      </a:r>
                      <a:r>
                        <a:rPr lang="es-CO" sz="2000" b="1" noProof="1"/>
                        <a:t>2024.</a:t>
                      </a:r>
                    </a:p>
                  </a:txBody>
                  <a:tcPr anchor="ctr"/>
                </a:tc>
                <a:extLst>
                  <a:ext uri="{0D108BD9-81ED-4DB2-BD59-A6C34878D82A}">
                    <a16:rowId xmlns:a16="http://schemas.microsoft.com/office/drawing/2014/main" val="3130679592"/>
                  </a:ext>
                </a:extLst>
              </a:tr>
              <a:tr h="1094235">
                <a:tc vMerge="1">
                  <a:txBody>
                    <a:bodyPr/>
                    <a:lstStyle/>
                    <a:p>
                      <a:endParaRPr lang="es-CO" dirty="0"/>
                    </a:p>
                  </a:txBody>
                  <a:tcPr/>
                </a:tc>
                <a:tc>
                  <a:txBody>
                    <a:bodyPr/>
                    <a:lstStyle/>
                    <a:p>
                      <a:pPr algn="l">
                        <a:lnSpc>
                          <a:spcPct val="150000"/>
                        </a:lnSpc>
                      </a:pPr>
                      <a:r>
                        <a:rPr lang="es-CO" sz="2000" noProof="1"/>
                        <a:t>Educación básica secundaria y media</a:t>
                      </a:r>
                      <a:r>
                        <a:rPr lang="es-CO" sz="2000" b="1" noProof="1"/>
                        <a:t>: 70% falta de</a:t>
                      </a:r>
                      <a:r>
                        <a:rPr lang="es-CO" sz="2000" b="1" baseline="0" noProof="1"/>
                        <a:t> acompañamiento de las familias – </a:t>
                      </a:r>
                      <a:r>
                        <a:rPr lang="es-CO" sz="2000" b="1" noProof="1"/>
                        <a:t>2024.</a:t>
                      </a:r>
                    </a:p>
                  </a:txBody>
                  <a:tcPr anchor="ctr"/>
                </a:tc>
                <a:extLst>
                  <a:ext uri="{0D108BD9-81ED-4DB2-BD59-A6C34878D82A}">
                    <a16:rowId xmlns:a16="http://schemas.microsoft.com/office/drawing/2014/main" val="251234504"/>
                  </a:ext>
                </a:extLst>
              </a:tr>
              <a:tr h="563906">
                <a:tc rowSpan="2">
                  <a:txBody>
                    <a:bodyPr/>
                    <a:lstStyle/>
                    <a:p>
                      <a:pPr algn="l"/>
                      <a:r>
                        <a:rPr lang="es-CO" sz="2000" b="1" noProof="1"/>
                        <a:t>Apoyo pedagógico para estudiantes con dificultades de aprendizaje – TRANSVERSAL EQUIPO INTERDISCIPLINAR</a:t>
                      </a:r>
                      <a:r>
                        <a:rPr lang="es-CO" sz="2000" b="1" baseline="0" noProof="1"/>
                        <a:t> ANAMARIVEL.</a:t>
                      </a:r>
                      <a:endParaRPr lang="es-CO" sz="2000" b="1" noProof="1"/>
                    </a:p>
                  </a:txBody>
                  <a:tcPr anchor="ctr"/>
                </a:tc>
                <a:tc>
                  <a:txBody>
                    <a:bodyPr/>
                    <a:lstStyle/>
                    <a:p>
                      <a:pPr algn="l">
                        <a:lnSpc>
                          <a:spcPct val="150000"/>
                        </a:lnSpc>
                      </a:pPr>
                      <a:r>
                        <a:rPr lang="es-CO" sz="2000" noProof="1"/>
                        <a:t>Educación preescolar y básica primaria</a:t>
                      </a:r>
                      <a:r>
                        <a:rPr lang="es-CO" sz="2000" b="1" noProof="1"/>
                        <a:t>: 70%</a:t>
                      </a:r>
                    </a:p>
                  </a:txBody>
                  <a:tcPr anchor="ctr"/>
                </a:tc>
                <a:extLst>
                  <a:ext uri="{0D108BD9-81ED-4DB2-BD59-A6C34878D82A}">
                    <a16:rowId xmlns:a16="http://schemas.microsoft.com/office/drawing/2014/main" val="2215111260"/>
                  </a:ext>
                </a:extLst>
              </a:tr>
              <a:tr h="585142">
                <a:tc vMerge="1">
                  <a:txBody>
                    <a:bodyPr/>
                    <a:lstStyle/>
                    <a:p>
                      <a:endParaRPr lang="es-CO" dirty="0"/>
                    </a:p>
                  </a:txBody>
                  <a:tcPr/>
                </a:tc>
                <a:tc>
                  <a:txBody>
                    <a:bodyPr/>
                    <a:lstStyle/>
                    <a:p>
                      <a:pPr algn="l">
                        <a:lnSpc>
                          <a:spcPct val="150000"/>
                        </a:lnSpc>
                      </a:pPr>
                      <a:r>
                        <a:rPr lang="es-CO" sz="2000" noProof="1"/>
                        <a:t>Educación básica secundaria y media</a:t>
                      </a:r>
                      <a:r>
                        <a:rPr lang="es-CO" sz="2000" b="1" noProof="1"/>
                        <a:t>: 70%</a:t>
                      </a:r>
                    </a:p>
                  </a:txBody>
                  <a:tcPr anchor="ctr"/>
                </a:tc>
                <a:extLst>
                  <a:ext uri="{0D108BD9-81ED-4DB2-BD59-A6C34878D82A}">
                    <a16:rowId xmlns:a16="http://schemas.microsoft.com/office/drawing/2014/main" val="4074811243"/>
                  </a:ext>
                </a:extLst>
              </a:tr>
              <a:tr h="11490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2000" b="1" noProof="1"/>
                        <a:t>Seguimiento a los egresados - TRANSVERSAL EQUIPO INTERDISCIPLINAR</a:t>
                      </a:r>
                      <a:r>
                        <a:rPr lang="es-CO" sz="2000" b="1" baseline="0" noProof="1"/>
                        <a:t> ANAMARIVEL.</a:t>
                      </a:r>
                      <a:endParaRPr lang="es-CO" sz="2000" b="1" noProof="1"/>
                    </a:p>
                    <a:p>
                      <a:pPr algn="l"/>
                      <a:endParaRPr lang="es-CO" sz="2000" b="1" noProof="1"/>
                    </a:p>
                  </a:txBody>
                  <a:tcPr anchor="ctr"/>
                </a:tc>
                <a:tc>
                  <a:txBody>
                    <a:bodyPr/>
                    <a:lstStyle/>
                    <a:p>
                      <a:pPr algn="l">
                        <a:lnSpc>
                          <a:spcPct val="150000"/>
                        </a:lnSpc>
                      </a:pPr>
                      <a:r>
                        <a:rPr lang="es-CO" sz="2000" noProof="1"/>
                        <a:t>Generalidades: </a:t>
                      </a:r>
                      <a:r>
                        <a:rPr lang="es-CO" sz="2000" b="1" noProof="1"/>
                        <a:t>Acorde al manual de convivencia/SIE 2024 – 50%.</a:t>
                      </a:r>
                    </a:p>
                  </a:txBody>
                  <a:tcPr anchor="ctr"/>
                </a:tc>
                <a:extLst>
                  <a:ext uri="{0D108BD9-81ED-4DB2-BD59-A6C34878D82A}">
                    <a16:rowId xmlns:a16="http://schemas.microsoft.com/office/drawing/2014/main" val="2230864762"/>
                  </a:ext>
                </a:extLst>
              </a:tr>
            </a:tbl>
          </a:graphicData>
        </a:graphic>
      </p:graphicFrame>
    </p:spTree>
    <p:extLst>
      <p:ext uri="{BB962C8B-B14F-4D97-AF65-F5344CB8AC3E}">
        <p14:creationId xmlns:p14="http://schemas.microsoft.com/office/powerpoint/2010/main" val="481937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a:t>
            </a:r>
          </a:p>
        </p:txBody>
      </p:sp>
      <p:graphicFrame>
        <p:nvGraphicFramePr>
          <p:cNvPr id="3" name="Tabla 2">
            <a:extLst>
              <a:ext uri="{FF2B5EF4-FFF2-40B4-BE49-F238E27FC236}">
                <a16:creationId xmlns:a16="http://schemas.microsoft.com/office/drawing/2014/main" id="{E2E40695-01CD-AD37-FA13-05CE1E438D7D}"/>
              </a:ext>
            </a:extLst>
          </p:cNvPr>
          <p:cNvGraphicFramePr>
            <a:graphicFrameLocks noGrp="1"/>
          </p:cNvGraphicFramePr>
          <p:nvPr>
            <p:extLst>
              <p:ext uri="{D42A27DB-BD31-4B8C-83A1-F6EECF244321}">
                <p14:modId xmlns:p14="http://schemas.microsoft.com/office/powerpoint/2010/main" val="4088208839"/>
              </p:ext>
            </p:extLst>
          </p:nvPr>
        </p:nvGraphicFramePr>
        <p:xfrm>
          <a:off x="914400" y="1253502"/>
          <a:ext cx="16306799" cy="7852399"/>
        </p:xfrm>
        <a:graphic>
          <a:graphicData uri="http://schemas.openxmlformats.org/drawingml/2006/table">
            <a:tbl>
              <a:tblPr firstRow="1" firstCol="1" bandRow="1">
                <a:tableStyleId>{5C22544A-7EE6-4342-B048-85BDC9FD1C3A}</a:tableStyleId>
              </a:tblPr>
              <a:tblGrid>
                <a:gridCol w="1095742">
                  <a:extLst>
                    <a:ext uri="{9D8B030D-6E8A-4147-A177-3AD203B41FA5}">
                      <a16:colId xmlns:a16="http://schemas.microsoft.com/office/drawing/2014/main" val="3198969835"/>
                    </a:ext>
                  </a:extLst>
                </a:gridCol>
                <a:gridCol w="5753985">
                  <a:extLst>
                    <a:ext uri="{9D8B030D-6E8A-4147-A177-3AD203B41FA5}">
                      <a16:colId xmlns:a16="http://schemas.microsoft.com/office/drawing/2014/main" val="2227218870"/>
                    </a:ext>
                  </a:extLst>
                </a:gridCol>
                <a:gridCol w="5604471">
                  <a:extLst>
                    <a:ext uri="{9D8B030D-6E8A-4147-A177-3AD203B41FA5}">
                      <a16:colId xmlns:a16="http://schemas.microsoft.com/office/drawing/2014/main" val="2388681706"/>
                    </a:ext>
                  </a:extLst>
                </a:gridCol>
                <a:gridCol w="1925546">
                  <a:extLst>
                    <a:ext uri="{9D8B030D-6E8A-4147-A177-3AD203B41FA5}">
                      <a16:colId xmlns:a16="http://schemas.microsoft.com/office/drawing/2014/main" val="2885110289"/>
                    </a:ext>
                  </a:extLst>
                </a:gridCol>
                <a:gridCol w="1927055">
                  <a:extLst>
                    <a:ext uri="{9D8B030D-6E8A-4147-A177-3AD203B41FA5}">
                      <a16:colId xmlns:a16="http://schemas.microsoft.com/office/drawing/2014/main" val="2808565"/>
                    </a:ext>
                  </a:extLst>
                </a:gridCol>
              </a:tblGrid>
              <a:tr h="446235">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544476171"/>
                  </a:ext>
                </a:extLst>
              </a:tr>
              <a:tr h="535892">
                <a:tc gridSpan="5">
                  <a:txBody>
                    <a:bodyPr/>
                    <a:lstStyle/>
                    <a:p>
                      <a:pPr algn="ctr">
                        <a:lnSpc>
                          <a:spcPct val="107000"/>
                        </a:lnSpc>
                        <a:spcAft>
                          <a:spcPts val="800"/>
                        </a:spcAft>
                      </a:pPr>
                      <a:r>
                        <a:rPr lang="es-ES" sz="2000" dirty="0">
                          <a:effectLst/>
                        </a:rPr>
                        <a:t>FORMATO DE LOGROS Y AVANCES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800636447"/>
                  </a:ext>
                </a:extLst>
              </a:tr>
              <a:tr h="446235">
                <a:tc gridSpan="5">
                  <a:txBody>
                    <a:bodyPr/>
                    <a:lstStyle/>
                    <a:p>
                      <a:pPr>
                        <a:lnSpc>
                          <a:spcPct val="107000"/>
                        </a:lnSpc>
                        <a:spcAft>
                          <a:spcPts val="800"/>
                        </a:spcAft>
                      </a:pPr>
                      <a:r>
                        <a:rPr lang="es-CO" sz="2000" dirty="0">
                          <a:effectLst/>
                        </a:rPr>
                        <a:t>Nombre del Proyecto:    PROYECTO DE DANZA ARTISTICO Y CULTURAL</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156651222"/>
                  </a:ext>
                </a:extLst>
              </a:tr>
              <a:tr h="446235">
                <a:tc gridSpan="5">
                  <a:txBody>
                    <a:bodyPr/>
                    <a:lstStyle/>
                    <a:p>
                      <a:pPr>
                        <a:lnSpc>
                          <a:spcPct val="107000"/>
                        </a:lnSpc>
                        <a:spcAft>
                          <a:spcPts val="800"/>
                        </a:spcAft>
                      </a:pPr>
                      <a:r>
                        <a:rPr lang="es-CO" sz="2000" dirty="0">
                          <a:effectLst/>
                        </a:rPr>
                        <a:t>Coordinador del Proyecto:  ROSARIO ZAMBRANO TORDECILLA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38386863"/>
                  </a:ext>
                </a:extLst>
              </a:tr>
              <a:tr h="446235">
                <a:tc gridSpan="5">
                  <a:txBody>
                    <a:bodyPr/>
                    <a:lstStyle/>
                    <a:p>
                      <a:pPr>
                        <a:lnSpc>
                          <a:spcPct val="107000"/>
                        </a:lnSpc>
                        <a:spcAft>
                          <a:spcPts val="800"/>
                        </a:spcAft>
                      </a:pPr>
                      <a:r>
                        <a:rPr lang="es-CO" sz="2000" dirty="0">
                          <a:effectLst/>
                        </a:rPr>
                        <a:t>Presupuesto asignado: $ 7.000.000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439858446"/>
                  </a:ext>
                </a:extLst>
              </a:tr>
              <a:tr h="1255674">
                <a:tc gridSpan="5">
                  <a:txBody>
                    <a:bodyPr/>
                    <a:lstStyle/>
                    <a:p>
                      <a:pPr>
                        <a:lnSpc>
                          <a:spcPct val="107000"/>
                        </a:lnSpc>
                        <a:spcAft>
                          <a:spcPts val="800"/>
                        </a:spcAft>
                      </a:pPr>
                      <a:r>
                        <a:rPr lang="es-CO" sz="2000" dirty="0">
                          <a:effectLst/>
                        </a:rPr>
                        <a:t>Objetivos y metas: </a:t>
                      </a:r>
                      <a:r>
                        <a:rPr lang="es-CO" sz="2000" b="0" dirty="0">
                          <a:effectLst/>
                        </a:rPr>
                        <a:t>Fomentar el aprendizaje, la práctica y la apreciación de la danza y el baile como expresiones artísticas y culturales promoviendo habilidades físicas, sociales y creativas en los estudiantes.</a:t>
                      </a:r>
                      <a:endParaRPr lang="es-CO" sz="20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09596924"/>
                  </a:ext>
                </a:extLst>
              </a:tr>
              <a:tr h="317654">
                <a:tc>
                  <a:txBody>
                    <a:bodyPr/>
                    <a:lstStyle/>
                    <a:p>
                      <a:pPr algn="ctr">
                        <a:lnSpc>
                          <a:spcPct val="107000"/>
                        </a:lnSpc>
                        <a:spcAft>
                          <a:spcPts val="800"/>
                        </a:spcAft>
                      </a:pPr>
                      <a:r>
                        <a:rPr lang="es-CO" sz="1800">
                          <a:effectLst/>
                        </a:rPr>
                        <a:t>No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a:effectLst/>
                        </a:rPr>
                        <a:t>Actividades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a:effectLst/>
                        </a:rPr>
                        <a:t>Logros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extLst>
                  <a:ext uri="{0D108BD9-81ED-4DB2-BD59-A6C34878D82A}">
                    <a16:rowId xmlns:a16="http://schemas.microsoft.com/office/drawing/2014/main" val="2598322332"/>
                  </a:ext>
                </a:extLst>
              </a:tr>
              <a:tr h="1652968">
                <a:tc>
                  <a:txBody>
                    <a:bodyPr/>
                    <a:lstStyle/>
                    <a:p>
                      <a:pPr algn="ctr">
                        <a:lnSpc>
                          <a:spcPct val="107000"/>
                        </a:lnSpc>
                        <a:spcAft>
                          <a:spcPts val="800"/>
                        </a:spcAft>
                      </a:pPr>
                      <a:r>
                        <a:rPr lang="es-CO" sz="2000" dirty="0">
                          <a:effectLst/>
                        </a:rPr>
                        <a:t> 1</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TEORIAS Y EXPLICACION DEL RITMO, TECNICA DE PASOS BASICOS, COREOGRAFIA Y VESTUARIO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MEJORAR HABILIDADES FISICAS EXPRESIVAS Y SOCIALES, FORTALECIMIENTO DE LA CONFIANZA ARTISTICA</a:t>
                      </a:r>
                      <a:br>
                        <a:rPr lang="es-CO" sz="2000" dirty="0">
                          <a:effectLst/>
                        </a:rPr>
                      </a:br>
                      <a:r>
                        <a:rPr lang="es-CO" sz="2000" dirty="0">
                          <a:effectLst/>
                        </a:rPr>
                        <a:t>FOMENTAR EN EL ESTUDIANTE EL ORGULLO POR SU IDENTIDAD Y HABILIDADES ARTISTICAS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dirty="0">
                          <a:effectLst/>
                        </a:rPr>
                        <a:t>  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a:effectLst/>
                        </a:rPr>
                        <a:t> $7.000.000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extLst>
                  <a:ext uri="{0D108BD9-81ED-4DB2-BD59-A6C34878D82A}">
                    <a16:rowId xmlns:a16="http://schemas.microsoft.com/office/drawing/2014/main" val="2290545408"/>
                  </a:ext>
                </a:extLst>
              </a:tr>
              <a:tr h="1319413">
                <a:tc>
                  <a:txBody>
                    <a:bodyPr/>
                    <a:lstStyle/>
                    <a:p>
                      <a:pPr algn="ctr">
                        <a:lnSpc>
                          <a:spcPct val="107000"/>
                        </a:lnSpc>
                        <a:spcAft>
                          <a:spcPts val="800"/>
                        </a:spcAft>
                      </a:pPr>
                      <a:r>
                        <a:rPr lang="es-CO" sz="2000" dirty="0">
                          <a:effectLst/>
                        </a:rPr>
                        <a:t> 2</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PARTICIPACION DE LA INSTITUCION EDUCATIVA EN EL FESTIVAL JORGE GARCIA USTA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MOSTRAR HABILIDADES ARTISTICA CON LOS ESTUDIANTES</a:t>
                      </a:r>
                      <a:br>
                        <a:rPr lang="es-CO" sz="2000" dirty="0">
                          <a:effectLst/>
                        </a:rPr>
                      </a:br>
                      <a:r>
                        <a:rPr lang="es-CO" sz="2000" dirty="0">
                          <a:effectLst/>
                        </a:rPr>
                        <a:t>COREOGRAFIA COORDINACION EN PAREJA Y GRUPO, INTEGRACION GRUPAL</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dirty="0">
                          <a:effectLst/>
                        </a:rPr>
                        <a:t>  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dirty="0">
                          <a:effectLst/>
                        </a:rPr>
                        <a:t> $0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extLst>
                  <a:ext uri="{0D108BD9-81ED-4DB2-BD59-A6C34878D82A}">
                    <a16:rowId xmlns:a16="http://schemas.microsoft.com/office/drawing/2014/main" val="726588930"/>
                  </a:ext>
                </a:extLst>
              </a:tr>
              <a:tr h="985858">
                <a:tc>
                  <a:txBody>
                    <a:bodyPr/>
                    <a:lstStyle/>
                    <a:p>
                      <a:pPr algn="ctr">
                        <a:lnSpc>
                          <a:spcPct val="107000"/>
                        </a:lnSpc>
                        <a:spcAft>
                          <a:spcPts val="800"/>
                        </a:spcAft>
                      </a:pPr>
                      <a:r>
                        <a:rPr lang="es-CO" sz="2000" dirty="0">
                          <a:effectLst/>
                        </a:rPr>
                        <a:t> 3</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PRESENTACION EN EL DEFILE ESTUDIANTIL REALIZADO POR EL CENTRO HISTORICO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l">
                        <a:lnSpc>
                          <a:spcPct val="107000"/>
                        </a:lnSpc>
                        <a:spcAft>
                          <a:spcPts val="800"/>
                        </a:spcAft>
                      </a:pPr>
                      <a:r>
                        <a:rPr lang="es-CO" sz="2000" dirty="0">
                          <a:effectLst/>
                        </a:rPr>
                        <a:t> LOS ESTUDIANTES MUESTRAN TECNICA DE MOVIMIENTOS DE BRAZOS CADERA Y DESPLAZAMIENTO RAPIDO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dirty="0">
                          <a:effectLst/>
                        </a:rPr>
                        <a:t> 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tc>
                  <a:txBody>
                    <a:bodyPr/>
                    <a:lstStyle/>
                    <a:p>
                      <a:pPr algn="ctr">
                        <a:lnSpc>
                          <a:spcPct val="107000"/>
                        </a:lnSpc>
                        <a:spcAft>
                          <a:spcPts val="800"/>
                        </a:spcAft>
                      </a:pPr>
                      <a:r>
                        <a:rPr lang="es-CO" sz="2000" dirty="0">
                          <a:effectLst/>
                        </a:rPr>
                        <a:t> $0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8290" marR="28290" marT="0" marB="0" anchor="ctr"/>
                </a:tc>
                <a:extLst>
                  <a:ext uri="{0D108BD9-81ED-4DB2-BD59-A6C34878D82A}">
                    <a16:rowId xmlns:a16="http://schemas.microsoft.com/office/drawing/2014/main" val="2258883231"/>
                  </a:ext>
                </a:extLst>
              </a:tr>
            </a:tbl>
          </a:graphicData>
        </a:graphic>
      </p:graphicFrame>
    </p:spTree>
    <p:extLst>
      <p:ext uri="{BB962C8B-B14F-4D97-AF65-F5344CB8AC3E}">
        <p14:creationId xmlns:p14="http://schemas.microsoft.com/office/powerpoint/2010/main" val="2157939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 - Evidencias</a:t>
            </a:r>
          </a:p>
        </p:txBody>
      </p:sp>
      <p:sp>
        <p:nvSpPr>
          <p:cNvPr id="5" name="CuadroTexto 4">
            <a:extLst>
              <a:ext uri="{FF2B5EF4-FFF2-40B4-BE49-F238E27FC236}">
                <a16:creationId xmlns:a16="http://schemas.microsoft.com/office/drawing/2014/main" id="{9B2F1E76-1A0E-228D-D910-DAB271549413}"/>
              </a:ext>
            </a:extLst>
          </p:cNvPr>
          <p:cNvSpPr txBox="1"/>
          <p:nvPr/>
        </p:nvSpPr>
        <p:spPr>
          <a:xfrm>
            <a:off x="533400" y="1316412"/>
            <a:ext cx="9144000" cy="373757"/>
          </a:xfrm>
          <a:prstGeom prst="rect">
            <a:avLst/>
          </a:prstGeom>
          <a:noFill/>
        </p:spPr>
        <p:txBody>
          <a:bodyPr wrap="square">
            <a:spAutoFit/>
          </a:bodyPr>
          <a:lstStyle/>
          <a:p>
            <a:pPr algn="just">
              <a:lnSpc>
                <a:spcPct val="107000"/>
              </a:lnSpc>
              <a:spcAft>
                <a:spcPts val="800"/>
              </a:spcAft>
            </a:pPr>
            <a:r>
              <a:rPr lang="es-ES" sz="1800" b="1" dirty="0">
                <a:solidFill>
                  <a:srgbClr val="0070C0"/>
                </a:solidFill>
                <a:effectLst/>
                <a:latin typeface="Arial" panose="020B0604020202020204" pitchFamily="34" charset="0"/>
                <a:ea typeface="Calibri" panose="020F0502020204030204" pitchFamily="34" charset="0"/>
              </a:rPr>
              <a:t>FESTIVAL JORGE GARCIA USTA</a:t>
            </a:r>
            <a:endParaRPr lang="es-CO" sz="1600" b="1" dirty="0">
              <a:solidFill>
                <a:srgbClr val="0070C0"/>
              </a:solidFill>
              <a:effectLst/>
              <a:latin typeface="Calibri" panose="020F0502020204030204" pitchFamily="34" charset="0"/>
              <a:ea typeface="Calibri" panose="020F0502020204030204" pitchFamily="34" charset="0"/>
            </a:endParaRPr>
          </a:p>
        </p:txBody>
      </p:sp>
      <p:pic>
        <p:nvPicPr>
          <p:cNvPr id="6" name="Imagen 5">
            <a:extLst>
              <a:ext uri="{FF2B5EF4-FFF2-40B4-BE49-F238E27FC236}">
                <a16:creationId xmlns:a16="http://schemas.microsoft.com/office/drawing/2014/main" id="{7EF59364-B385-755B-48CA-EC6C7B5E14C3}"/>
              </a:ext>
            </a:extLst>
          </p:cNvPr>
          <p:cNvPicPr>
            <a:picLocks noChangeAspect="1"/>
          </p:cNvPicPr>
          <p:nvPr/>
        </p:nvPicPr>
        <p:blipFill rotWithShape="1">
          <a:blip r:embed="rId2">
            <a:extLst>
              <a:ext uri="{28A0092B-C50C-407E-A947-70E740481C1C}">
                <a14:useLocalDpi xmlns:a14="http://schemas.microsoft.com/office/drawing/2010/main" val="0"/>
              </a:ext>
            </a:extLst>
          </a:blip>
          <a:srcRect t="1221"/>
          <a:stretch/>
        </p:blipFill>
        <p:spPr bwMode="auto">
          <a:xfrm>
            <a:off x="4191000" y="2171700"/>
            <a:ext cx="8550891" cy="6264878"/>
          </a:xfrm>
          <a:prstGeom prst="rect">
            <a:avLst/>
          </a:prstGeom>
          <a:ln>
            <a:noFill/>
          </a:ln>
          <a:effectLst>
            <a:softEdge rad="112500"/>
          </a:effectLst>
        </p:spPr>
      </p:pic>
    </p:spTree>
    <p:extLst>
      <p:ext uri="{BB962C8B-B14F-4D97-AF65-F5344CB8AC3E}">
        <p14:creationId xmlns:p14="http://schemas.microsoft.com/office/powerpoint/2010/main" val="4015269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182868-A55B-4C1E-8A6A-94BA09BB9B0A}"/>
              </a:ext>
            </a:extLst>
          </p:cNvPr>
          <p:cNvSpPr>
            <a:spLocks noGrp="1"/>
          </p:cNvSpPr>
          <p:nvPr>
            <p:ph type="title"/>
          </p:nvPr>
        </p:nvSpPr>
        <p:spPr>
          <a:xfrm>
            <a:off x="4191000" y="342900"/>
            <a:ext cx="11734800" cy="1447800"/>
          </a:xfrm>
        </p:spPr>
        <p:txBody>
          <a:bodyPr>
            <a:normAutofit/>
          </a:bodyPr>
          <a:lstStyle/>
          <a:p>
            <a:r>
              <a:rPr lang="es-ES" b="1" dirty="0"/>
              <a:t>MARCO NORMATIVO DE LA RENDICIÓN DE CUENTAS</a:t>
            </a:r>
            <a:endParaRPr lang="es-CO" b="1" dirty="0"/>
          </a:p>
        </p:txBody>
      </p:sp>
      <p:sp>
        <p:nvSpPr>
          <p:cNvPr id="3" name="Marcador de contenido 2">
            <a:extLst>
              <a:ext uri="{FF2B5EF4-FFF2-40B4-BE49-F238E27FC236}">
                <a16:creationId xmlns:a16="http://schemas.microsoft.com/office/drawing/2014/main" id="{68C82A88-9BE8-4D18-7478-6A16747692A1}"/>
              </a:ext>
            </a:extLst>
          </p:cNvPr>
          <p:cNvSpPr>
            <a:spLocks noGrp="1"/>
          </p:cNvSpPr>
          <p:nvPr>
            <p:ph sz="half" idx="1"/>
          </p:nvPr>
        </p:nvSpPr>
        <p:spPr>
          <a:xfrm>
            <a:off x="3541607" y="3016317"/>
            <a:ext cx="5231540" cy="5157216"/>
          </a:xfrm>
        </p:spPr>
        <p:txBody>
          <a:bodyPr>
            <a:normAutofit/>
          </a:bodyPr>
          <a:lstStyle/>
          <a:p>
            <a:r>
              <a:rPr lang="es-ES" dirty="0"/>
              <a:t>Constitución Política:</a:t>
            </a:r>
            <a:r>
              <a:rPr lang="es-CO" dirty="0"/>
              <a:t> Articulo 2, 103 y 270</a:t>
            </a:r>
          </a:p>
          <a:p>
            <a:endParaRPr lang="es-CO" dirty="0"/>
          </a:p>
          <a:p>
            <a:endParaRPr lang="es-CO" dirty="0"/>
          </a:p>
          <a:p>
            <a:endParaRPr lang="es-CO" dirty="0"/>
          </a:p>
          <a:p>
            <a:r>
              <a:rPr lang="es-ES" dirty="0"/>
              <a:t>Leyes 136 y 115 de 1994, 489 de 1998, 617 de 2000, 715 de 2001, 1474 de 2011</a:t>
            </a:r>
          </a:p>
          <a:p>
            <a:endParaRPr lang="es-CO" dirty="0"/>
          </a:p>
          <a:p>
            <a:endParaRPr lang="es-CO" dirty="0"/>
          </a:p>
        </p:txBody>
      </p:sp>
      <p:sp>
        <p:nvSpPr>
          <p:cNvPr id="4" name="Marcador de contenido 3">
            <a:extLst>
              <a:ext uri="{FF2B5EF4-FFF2-40B4-BE49-F238E27FC236}">
                <a16:creationId xmlns:a16="http://schemas.microsoft.com/office/drawing/2014/main" id="{56D33545-62B8-9E96-A2D9-35460BA4A7C4}"/>
              </a:ext>
            </a:extLst>
          </p:cNvPr>
          <p:cNvSpPr>
            <a:spLocks noGrp="1"/>
          </p:cNvSpPr>
          <p:nvPr>
            <p:ph sz="half" idx="2"/>
          </p:nvPr>
        </p:nvSpPr>
        <p:spPr>
          <a:xfrm>
            <a:off x="10344110" y="4229100"/>
            <a:ext cx="5789366" cy="4093599"/>
          </a:xfrm>
        </p:spPr>
        <p:txBody>
          <a:bodyPr>
            <a:normAutofit/>
          </a:bodyPr>
          <a:lstStyle/>
          <a:p>
            <a:r>
              <a:rPr lang="es-CO" dirty="0"/>
              <a:t>Decretos 4791 de 2008, 1075 de mayo 26 de 2015, por medio del cual se expide El Decreto Único Reglamentario del sector Educación, en su artículo 2.3.1.6.3.19</a:t>
            </a:r>
            <a:endParaRPr lang="es-ES" dirty="0"/>
          </a:p>
          <a:p>
            <a:endParaRPr lang="es-ES" dirty="0"/>
          </a:p>
          <a:p>
            <a:pPr marL="0" indent="0">
              <a:buNone/>
            </a:pPr>
            <a:endParaRPr lang="es-ES" dirty="0"/>
          </a:p>
        </p:txBody>
      </p:sp>
      <p:pic>
        <p:nvPicPr>
          <p:cNvPr id="6" name="Imagen 5">
            <a:extLst>
              <a:ext uri="{FF2B5EF4-FFF2-40B4-BE49-F238E27FC236}">
                <a16:creationId xmlns:a16="http://schemas.microsoft.com/office/drawing/2014/main" id="{54D046D9-5FB5-9901-927D-B4FC9AFACC08}"/>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837473B0-CC2E-450A-ABE3-18F120FF3D39}">
                <a1611:picAttrSrcUrl xmlns:a1611="http://schemas.microsoft.com/office/drawing/2016/11/main" r:id="rId4"/>
              </a:ext>
            </a:extLst>
          </a:blip>
          <a:stretch>
            <a:fillRect/>
          </a:stretch>
        </p:blipFill>
        <p:spPr>
          <a:xfrm>
            <a:off x="2204141" y="2997551"/>
            <a:ext cx="1337466" cy="1068681"/>
          </a:xfrm>
          <a:prstGeom prst="rect">
            <a:avLst/>
          </a:prstGeom>
        </p:spPr>
      </p:pic>
      <p:pic>
        <p:nvPicPr>
          <p:cNvPr id="9" name="Imagen 8">
            <a:extLst>
              <a:ext uri="{FF2B5EF4-FFF2-40B4-BE49-F238E27FC236}">
                <a16:creationId xmlns:a16="http://schemas.microsoft.com/office/drawing/2014/main" id="{10C536E2-7A33-F7A5-BD11-D754F5575FCF}"/>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058761" y="4066232"/>
            <a:ext cx="1270989" cy="1270989"/>
          </a:xfrm>
          <a:prstGeom prst="rect">
            <a:avLst/>
          </a:prstGeom>
        </p:spPr>
      </p:pic>
      <p:pic>
        <p:nvPicPr>
          <p:cNvPr id="14" name="Imagen 13">
            <a:extLst>
              <a:ext uri="{FF2B5EF4-FFF2-40B4-BE49-F238E27FC236}">
                <a16:creationId xmlns:a16="http://schemas.microsoft.com/office/drawing/2014/main" id="{3279E73D-9E08-8266-6C93-1A3D0F4570FA}"/>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2237548" y="5372100"/>
            <a:ext cx="1214808" cy="1214808"/>
          </a:xfrm>
          <a:prstGeom prst="rect">
            <a:avLst/>
          </a:prstGeom>
        </p:spPr>
      </p:pic>
      <p:grpSp>
        <p:nvGrpSpPr>
          <p:cNvPr id="5" name="Group 4">
            <a:extLst>
              <a:ext uri="{FF2B5EF4-FFF2-40B4-BE49-F238E27FC236}">
                <a16:creationId xmlns:a16="http://schemas.microsoft.com/office/drawing/2014/main" id="{EFD5650B-3D62-75F5-735A-129CB49D9E72}"/>
              </a:ext>
            </a:extLst>
          </p:cNvPr>
          <p:cNvGrpSpPr/>
          <p:nvPr/>
        </p:nvGrpSpPr>
        <p:grpSpPr>
          <a:xfrm>
            <a:off x="-20782" y="0"/>
            <a:ext cx="1991426" cy="10287000"/>
            <a:chOff x="0" y="0"/>
            <a:chExt cx="812800" cy="2976105"/>
          </a:xfrm>
        </p:grpSpPr>
        <p:sp>
          <p:nvSpPr>
            <p:cNvPr id="7" name="Freeform 5">
              <a:extLst>
                <a:ext uri="{FF2B5EF4-FFF2-40B4-BE49-F238E27FC236}">
                  <a16:creationId xmlns:a16="http://schemas.microsoft.com/office/drawing/2014/main" id="{31E91F05-0B7B-2976-9599-9193EEB28078}"/>
                </a:ext>
              </a:extLst>
            </p:cNvPr>
            <p:cNvSpPr/>
            <p:nvPr/>
          </p:nvSpPr>
          <p:spPr>
            <a:xfrm>
              <a:off x="0" y="0"/>
              <a:ext cx="812800" cy="2976105"/>
            </a:xfrm>
            <a:custGeom>
              <a:avLst/>
              <a:gdLst/>
              <a:ahLst/>
              <a:cxnLst/>
              <a:rect l="l" t="t" r="r" b="b"/>
              <a:pathLst>
                <a:path w="812800" h="2976105">
                  <a:moveTo>
                    <a:pt x="0" y="0"/>
                  </a:moveTo>
                  <a:lnTo>
                    <a:pt x="812800" y="0"/>
                  </a:lnTo>
                  <a:lnTo>
                    <a:pt x="812800" y="2976105"/>
                  </a:lnTo>
                  <a:lnTo>
                    <a:pt x="0" y="2976105"/>
                  </a:lnTo>
                  <a:close/>
                </a:path>
              </a:pathLst>
            </a:custGeom>
            <a:solidFill>
              <a:srgbClr val="1C5739"/>
            </a:solidFill>
          </p:spPr>
          <p:txBody>
            <a:bodyPr/>
            <a:lstStyle/>
            <a:p>
              <a:endParaRPr lang="es-CO" noProof="1"/>
            </a:p>
          </p:txBody>
        </p:sp>
        <p:sp>
          <p:nvSpPr>
            <p:cNvPr id="8" name="TextBox 6">
              <a:extLst>
                <a:ext uri="{FF2B5EF4-FFF2-40B4-BE49-F238E27FC236}">
                  <a16:creationId xmlns:a16="http://schemas.microsoft.com/office/drawing/2014/main" id="{1E896E34-D04F-6B81-C4CA-54FC596C45F9}"/>
                </a:ext>
              </a:extLst>
            </p:cNvPr>
            <p:cNvSpPr txBox="1"/>
            <p:nvPr/>
          </p:nvSpPr>
          <p:spPr>
            <a:xfrm>
              <a:off x="0" y="-57150"/>
              <a:ext cx="812800" cy="3033255"/>
            </a:xfrm>
            <a:prstGeom prst="rect">
              <a:avLst/>
            </a:prstGeom>
          </p:spPr>
          <p:txBody>
            <a:bodyPr lIns="50800" tIns="50800" rIns="50800" bIns="50800" rtlCol="0" anchor="ctr"/>
            <a:lstStyle/>
            <a:p>
              <a:pPr algn="ctr">
                <a:lnSpc>
                  <a:spcPts val="2860"/>
                </a:lnSpc>
              </a:pPr>
              <a:endParaRPr lang="es-CO" noProof="1"/>
            </a:p>
          </p:txBody>
        </p:sp>
      </p:grpSp>
    </p:spTree>
    <p:extLst>
      <p:ext uri="{BB962C8B-B14F-4D97-AF65-F5344CB8AC3E}">
        <p14:creationId xmlns:p14="http://schemas.microsoft.com/office/powerpoint/2010/main" val="1022991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 - Evidencias</a:t>
            </a:r>
          </a:p>
        </p:txBody>
      </p:sp>
      <p:sp>
        <p:nvSpPr>
          <p:cNvPr id="5" name="CuadroTexto 4">
            <a:extLst>
              <a:ext uri="{FF2B5EF4-FFF2-40B4-BE49-F238E27FC236}">
                <a16:creationId xmlns:a16="http://schemas.microsoft.com/office/drawing/2014/main" id="{9B2F1E76-1A0E-228D-D910-DAB271549413}"/>
              </a:ext>
            </a:extLst>
          </p:cNvPr>
          <p:cNvSpPr txBox="1"/>
          <p:nvPr/>
        </p:nvSpPr>
        <p:spPr>
          <a:xfrm>
            <a:off x="533400" y="1316412"/>
            <a:ext cx="9144000" cy="373757"/>
          </a:xfrm>
          <a:prstGeom prst="rect">
            <a:avLst/>
          </a:prstGeom>
          <a:noFill/>
        </p:spPr>
        <p:txBody>
          <a:bodyPr wrap="square">
            <a:spAutoFit/>
          </a:bodyPr>
          <a:lstStyle/>
          <a:p>
            <a:pPr algn="just">
              <a:lnSpc>
                <a:spcPct val="107000"/>
              </a:lnSpc>
              <a:spcAft>
                <a:spcPts val="800"/>
              </a:spcAft>
            </a:pPr>
            <a:r>
              <a:rPr lang="es-ES" sz="1800" b="1" dirty="0">
                <a:solidFill>
                  <a:srgbClr val="0070C0"/>
                </a:solidFill>
                <a:effectLst/>
                <a:latin typeface="Arial" panose="020B0604020202020204" pitchFamily="34" charset="0"/>
                <a:ea typeface="Calibri" panose="020F0502020204030204" pitchFamily="34" charset="0"/>
              </a:rPr>
              <a:t>FESTIVAL JORGE GARCIA USTA</a:t>
            </a:r>
            <a:endParaRPr lang="es-CO" sz="1600" b="1" dirty="0">
              <a:solidFill>
                <a:srgbClr val="0070C0"/>
              </a:solidFill>
              <a:effectLst/>
              <a:latin typeface="Calibri" panose="020F0502020204030204" pitchFamily="34" charset="0"/>
              <a:ea typeface="Calibri" panose="020F0502020204030204" pitchFamily="34" charset="0"/>
            </a:endParaRPr>
          </a:p>
        </p:txBody>
      </p:sp>
      <p:pic>
        <p:nvPicPr>
          <p:cNvPr id="6" name="Imagen 5">
            <a:extLst>
              <a:ext uri="{FF2B5EF4-FFF2-40B4-BE49-F238E27FC236}">
                <a16:creationId xmlns:a16="http://schemas.microsoft.com/office/drawing/2014/main" id="{6F98B8A4-E488-E0C5-9994-09F6CDCE2376}"/>
              </a:ext>
            </a:extLst>
          </p:cNvPr>
          <p:cNvPicPr>
            <a:picLocks noChangeAspect="1"/>
          </p:cNvPicPr>
          <p:nvPr/>
        </p:nvPicPr>
        <p:blipFill>
          <a:blip r:embed="rId2"/>
          <a:stretch>
            <a:fillRect/>
          </a:stretch>
        </p:blipFill>
        <p:spPr>
          <a:xfrm>
            <a:off x="685800" y="2750289"/>
            <a:ext cx="8343014" cy="4659571"/>
          </a:xfrm>
          <a:prstGeom prst="rect">
            <a:avLst/>
          </a:prstGeom>
          <a:ln>
            <a:noFill/>
          </a:ln>
          <a:effectLst>
            <a:softEdge rad="112500"/>
          </a:effectLst>
        </p:spPr>
      </p:pic>
      <p:pic>
        <p:nvPicPr>
          <p:cNvPr id="8" name="Imagen 7">
            <a:extLst>
              <a:ext uri="{FF2B5EF4-FFF2-40B4-BE49-F238E27FC236}">
                <a16:creationId xmlns:a16="http://schemas.microsoft.com/office/drawing/2014/main" id="{8A36AAED-B44D-B458-7ECF-1A818B615C73}"/>
              </a:ext>
            </a:extLst>
          </p:cNvPr>
          <p:cNvPicPr>
            <a:picLocks noChangeAspect="1"/>
          </p:cNvPicPr>
          <p:nvPr/>
        </p:nvPicPr>
        <p:blipFill>
          <a:blip r:embed="rId3"/>
          <a:stretch>
            <a:fillRect/>
          </a:stretch>
        </p:blipFill>
        <p:spPr>
          <a:xfrm>
            <a:off x="9259188" y="2750289"/>
            <a:ext cx="8305800" cy="4659572"/>
          </a:xfrm>
          <a:prstGeom prst="rect">
            <a:avLst/>
          </a:prstGeom>
          <a:ln>
            <a:noFill/>
          </a:ln>
          <a:effectLst>
            <a:softEdge rad="112500"/>
          </a:effectLst>
        </p:spPr>
      </p:pic>
    </p:spTree>
    <p:extLst>
      <p:ext uri="{BB962C8B-B14F-4D97-AF65-F5344CB8AC3E}">
        <p14:creationId xmlns:p14="http://schemas.microsoft.com/office/powerpoint/2010/main" val="4048642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 - Evidencias</a:t>
            </a:r>
          </a:p>
        </p:txBody>
      </p:sp>
      <p:sp>
        <p:nvSpPr>
          <p:cNvPr id="5" name="CuadroTexto 4">
            <a:extLst>
              <a:ext uri="{FF2B5EF4-FFF2-40B4-BE49-F238E27FC236}">
                <a16:creationId xmlns:a16="http://schemas.microsoft.com/office/drawing/2014/main" id="{9B2F1E76-1A0E-228D-D910-DAB271549413}"/>
              </a:ext>
            </a:extLst>
          </p:cNvPr>
          <p:cNvSpPr txBox="1"/>
          <p:nvPr/>
        </p:nvSpPr>
        <p:spPr>
          <a:xfrm>
            <a:off x="533400" y="1316412"/>
            <a:ext cx="9144000" cy="373757"/>
          </a:xfrm>
          <a:prstGeom prst="rect">
            <a:avLst/>
          </a:prstGeom>
          <a:noFill/>
        </p:spPr>
        <p:txBody>
          <a:bodyPr wrap="square">
            <a:spAutoFit/>
          </a:bodyPr>
          <a:lstStyle/>
          <a:p>
            <a:pPr algn="just">
              <a:lnSpc>
                <a:spcPct val="107000"/>
              </a:lnSpc>
              <a:spcAft>
                <a:spcPts val="800"/>
              </a:spcAft>
            </a:pPr>
            <a:r>
              <a:rPr lang="es-ES" sz="1800" b="1" dirty="0">
                <a:solidFill>
                  <a:srgbClr val="0070C0"/>
                </a:solidFill>
                <a:effectLst/>
                <a:latin typeface="Arial" panose="020B0604020202020204" pitchFamily="34" charset="0"/>
                <a:ea typeface="Calibri" panose="020F0502020204030204" pitchFamily="34" charset="0"/>
              </a:rPr>
              <a:t>FESTIVAL JORGE GARCIA USTA</a:t>
            </a:r>
            <a:endParaRPr lang="es-CO" sz="1600" b="1" dirty="0">
              <a:solidFill>
                <a:srgbClr val="0070C0"/>
              </a:solidFill>
              <a:effectLst/>
              <a:latin typeface="Calibri" panose="020F0502020204030204" pitchFamily="34" charset="0"/>
              <a:ea typeface="Calibri" panose="020F0502020204030204" pitchFamily="34" charset="0"/>
            </a:endParaRPr>
          </a:p>
        </p:txBody>
      </p:sp>
      <p:pic>
        <p:nvPicPr>
          <p:cNvPr id="3" name="Imagen 2">
            <a:extLst>
              <a:ext uri="{FF2B5EF4-FFF2-40B4-BE49-F238E27FC236}">
                <a16:creationId xmlns:a16="http://schemas.microsoft.com/office/drawing/2014/main" id="{F9391CE9-25FE-8C5A-65AF-C9B081FB2362}"/>
              </a:ext>
            </a:extLst>
          </p:cNvPr>
          <p:cNvPicPr>
            <a:picLocks noChangeAspect="1"/>
          </p:cNvPicPr>
          <p:nvPr/>
        </p:nvPicPr>
        <p:blipFill rotWithShape="1">
          <a:blip r:embed="rId2">
            <a:extLst>
              <a:ext uri="{28A0092B-C50C-407E-A947-70E740481C1C}">
                <a14:useLocalDpi xmlns:a14="http://schemas.microsoft.com/office/drawing/2010/main" val="0"/>
              </a:ext>
            </a:extLst>
          </a:blip>
          <a:srcRect l="9122" r="9240"/>
          <a:stretch/>
        </p:blipFill>
        <p:spPr bwMode="auto">
          <a:xfrm>
            <a:off x="533400" y="2324101"/>
            <a:ext cx="8259708" cy="4666486"/>
          </a:xfrm>
          <a:prstGeom prst="rect">
            <a:avLst/>
          </a:prstGeom>
          <a:ln>
            <a:noFill/>
          </a:ln>
          <a:effectLst>
            <a:softEdge rad="112500"/>
          </a:effectLst>
          <a:extLst>
            <a:ext uri="{53640926-AAD7-44D8-BBD7-CCE9431645EC}">
              <a14:shadowObscured xmlns:a14="http://schemas.microsoft.com/office/drawing/2010/main"/>
            </a:ext>
          </a:extLst>
        </p:spPr>
      </p:pic>
      <p:pic>
        <p:nvPicPr>
          <p:cNvPr id="4" name="Imagen 3">
            <a:extLst>
              <a:ext uri="{FF2B5EF4-FFF2-40B4-BE49-F238E27FC236}">
                <a16:creationId xmlns:a16="http://schemas.microsoft.com/office/drawing/2014/main" id="{9DE3CAEE-C810-2349-992B-9C109B628CCB}"/>
              </a:ext>
            </a:extLst>
          </p:cNvPr>
          <p:cNvPicPr>
            <a:picLocks noChangeAspect="1"/>
          </p:cNvPicPr>
          <p:nvPr/>
        </p:nvPicPr>
        <p:blipFill rotWithShape="1">
          <a:blip r:embed="rId3">
            <a:extLst>
              <a:ext uri="{28A0092B-C50C-407E-A947-70E740481C1C}">
                <a14:useLocalDpi xmlns:a14="http://schemas.microsoft.com/office/drawing/2010/main" val="0"/>
              </a:ext>
            </a:extLst>
          </a:blip>
          <a:srcRect l="8953" r="9096"/>
          <a:stretch/>
        </p:blipFill>
        <p:spPr bwMode="auto">
          <a:xfrm>
            <a:off x="9296400" y="2341248"/>
            <a:ext cx="8259708" cy="4648769"/>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179066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 - Evidencias</a:t>
            </a:r>
          </a:p>
        </p:txBody>
      </p:sp>
      <p:sp>
        <p:nvSpPr>
          <p:cNvPr id="5" name="CuadroTexto 4">
            <a:extLst>
              <a:ext uri="{FF2B5EF4-FFF2-40B4-BE49-F238E27FC236}">
                <a16:creationId xmlns:a16="http://schemas.microsoft.com/office/drawing/2014/main" id="{9B2F1E76-1A0E-228D-D910-DAB271549413}"/>
              </a:ext>
            </a:extLst>
          </p:cNvPr>
          <p:cNvSpPr txBox="1"/>
          <p:nvPr/>
        </p:nvSpPr>
        <p:spPr>
          <a:xfrm>
            <a:off x="533400" y="1316412"/>
            <a:ext cx="9144000" cy="373757"/>
          </a:xfrm>
          <a:prstGeom prst="rect">
            <a:avLst/>
          </a:prstGeom>
          <a:noFill/>
        </p:spPr>
        <p:txBody>
          <a:bodyPr wrap="square">
            <a:spAutoFit/>
          </a:bodyPr>
          <a:lstStyle/>
          <a:p>
            <a:pPr algn="just">
              <a:lnSpc>
                <a:spcPct val="107000"/>
              </a:lnSpc>
              <a:spcAft>
                <a:spcPts val="800"/>
              </a:spcAft>
            </a:pPr>
            <a:r>
              <a:rPr lang="es-ES" sz="1800" b="1" dirty="0">
                <a:solidFill>
                  <a:srgbClr val="0070C0"/>
                </a:solidFill>
                <a:effectLst/>
                <a:latin typeface="Arial" panose="020B0604020202020204" pitchFamily="34" charset="0"/>
                <a:ea typeface="Calibri" panose="020F0502020204030204" pitchFamily="34" charset="0"/>
              </a:rPr>
              <a:t>DESFILE ESTUDIANTIL 2024</a:t>
            </a:r>
            <a:endParaRPr lang="es-CO" sz="1600" b="1" dirty="0">
              <a:solidFill>
                <a:srgbClr val="0070C0"/>
              </a:solidFill>
              <a:effectLst/>
              <a:latin typeface="Calibri" panose="020F0502020204030204" pitchFamily="34" charset="0"/>
              <a:ea typeface="Calibri" panose="020F0502020204030204" pitchFamily="34" charset="0"/>
            </a:endParaRPr>
          </a:p>
        </p:txBody>
      </p:sp>
      <p:pic>
        <p:nvPicPr>
          <p:cNvPr id="3" name="Imagen 2">
            <a:extLst>
              <a:ext uri="{FF2B5EF4-FFF2-40B4-BE49-F238E27FC236}">
                <a16:creationId xmlns:a16="http://schemas.microsoft.com/office/drawing/2014/main" id="{162668E3-51B9-BFDB-0988-7F1C007CF45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282" y="2095500"/>
            <a:ext cx="6775118" cy="6775118"/>
          </a:xfrm>
          <a:prstGeom prst="rect">
            <a:avLst/>
          </a:prstGeom>
          <a:ln>
            <a:noFill/>
          </a:ln>
          <a:effectLst>
            <a:softEdge rad="112500"/>
          </a:effectLst>
        </p:spPr>
      </p:pic>
      <p:pic>
        <p:nvPicPr>
          <p:cNvPr id="8" name="Imagen 7">
            <a:extLst>
              <a:ext uri="{FF2B5EF4-FFF2-40B4-BE49-F238E27FC236}">
                <a16:creationId xmlns:a16="http://schemas.microsoft.com/office/drawing/2014/main" id="{32F74727-98DB-8150-884E-5CF82856942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4800" y="2095500"/>
            <a:ext cx="9033916" cy="6775118"/>
          </a:xfrm>
          <a:prstGeom prst="rect">
            <a:avLst/>
          </a:prstGeom>
          <a:ln>
            <a:noFill/>
          </a:ln>
          <a:effectLst>
            <a:softEdge rad="112500"/>
          </a:effectLst>
        </p:spPr>
      </p:pic>
    </p:spTree>
    <p:extLst>
      <p:ext uri="{BB962C8B-B14F-4D97-AF65-F5344CB8AC3E}">
        <p14:creationId xmlns:p14="http://schemas.microsoft.com/office/powerpoint/2010/main" val="2844264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Artístico cultural - Evidencias</a:t>
            </a:r>
          </a:p>
        </p:txBody>
      </p:sp>
      <p:pic>
        <p:nvPicPr>
          <p:cNvPr id="3" name="Imagen 2">
            <a:extLst>
              <a:ext uri="{FF2B5EF4-FFF2-40B4-BE49-F238E27FC236}">
                <a16:creationId xmlns:a16="http://schemas.microsoft.com/office/drawing/2014/main" id="{9A8364A3-F8BD-5F73-F54F-4A5A6A89ED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8612" b="27931"/>
          <a:stretch/>
        </p:blipFill>
        <p:spPr bwMode="auto">
          <a:xfrm>
            <a:off x="4191000" y="1722526"/>
            <a:ext cx="8566500" cy="7248062"/>
          </a:xfrm>
          <a:prstGeom prst="rect">
            <a:avLst/>
          </a:prstGeom>
          <a:ln>
            <a:noFill/>
          </a:ln>
          <a:effectLst>
            <a:softEdge rad="112500"/>
          </a:effectLst>
          <a:extLst>
            <a:ext uri="{53640926-AAD7-44D8-BBD7-CCE9431645EC}">
              <a14:shadowObscured xmlns:a14="http://schemas.microsoft.com/office/drawing/2010/main"/>
            </a:ext>
          </a:extLst>
        </p:spPr>
      </p:pic>
      <p:sp>
        <p:nvSpPr>
          <p:cNvPr id="4" name="CuadroTexto 3">
            <a:extLst>
              <a:ext uri="{FF2B5EF4-FFF2-40B4-BE49-F238E27FC236}">
                <a16:creationId xmlns:a16="http://schemas.microsoft.com/office/drawing/2014/main" id="{4B6C6D94-8F31-5D96-B501-91383231397E}"/>
              </a:ext>
            </a:extLst>
          </p:cNvPr>
          <p:cNvSpPr txBox="1"/>
          <p:nvPr/>
        </p:nvSpPr>
        <p:spPr>
          <a:xfrm>
            <a:off x="533400" y="1316412"/>
            <a:ext cx="9144000" cy="373757"/>
          </a:xfrm>
          <a:prstGeom prst="rect">
            <a:avLst/>
          </a:prstGeom>
          <a:noFill/>
        </p:spPr>
        <p:txBody>
          <a:bodyPr wrap="square">
            <a:spAutoFit/>
          </a:bodyPr>
          <a:lstStyle/>
          <a:p>
            <a:pPr algn="just">
              <a:lnSpc>
                <a:spcPct val="107000"/>
              </a:lnSpc>
              <a:spcAft>
                <a:spcPts val="800"/>
              </a:spcAft>
            </a:pPr>
            <a:r>
              <a:rPr lang="es-ES" sz="1800" b="1" dirty="0">
                <a:solidFill>
                  <a:srgbClr val="0070C0"/>
                </a:solidFill>
                <a:effectLst/>
                <a:latin typeface="Arial" panose="020B0604020202020204" pitchFamily="34" charset="0"/>
                <a:ea typeface="Calibri" panose="020F0502020204030204" pitchFamily="34" charset="0"/>
              </a:rPr>
              <a:t>DESFILE ESTUDIANTIL 2024</a:t>
            </a:r>
            <a:endParaRPr lang="es-CO" sz="1600" b="1" dirty="0">
              <a:solidFill>
                <a:srgbClr val="0070C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6051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a:t>
            </a:r>
          </a:p>
        </p:txBody>
      </p:sp>
      <p:graphicFrame>
        <p:nvGraphicFramePr>
          <p:cNvPr id="4" name="Tabla 3">
            <a:extLst>
              <a:ext uri="{FF2B5EF4-FFF2-40B4-BE49-F238E27FC236}">
                <a16:creationId xmlns:a16="http://schemas.microsoft.com/office/drawing/2014/main" id="{495B5930-FEB0-5AB6-A614-A7FF77759793}"/>
              </a:ext>
            </a:extLst>
          </p:cNvPr>
          <p:cNvGraphicFramePr>
            <a:graphicFrameLocks noGrp="1"/>
          </p:cNvGraphicFramePr>
          <p:nvPr>
            <p:extLst>
              <p:ext uri="{D42A27DB-BD31-4B8C-83A1-F6EECF244321}">
                <p14:modId xmlns:p14="http://schemas.microsoft.com/office/powerpoint/2010/main" val="1748000151"/>
              </p:ext>
            </p:extLst>
          </p:nvPr>
        </p:nvGraphicFramePr>
        <p:xfrm>
          <a:off x="762000" y="1267718"/>
          <a:ext cx="16611601" cy="8788624"/>
        </p:xfrm>
        <a:graphic>
          <a:graphicData uri="http://schemas.openxmlformats.org/drawingml/2006/table">
            <a:tbl>
              <a:tblPr firstRow="1" firstCol="1" bandRow="1">
                <a:tableStyleId>{5C22544A-7EE6-4342-B048-85BDC9FD1C3A}</a:tableStyleId>
              </a:tblPr>
              <a:tblGrid>
                <a:gridCol w="672249">
                  <a:extLst>
                    <a:ext uri="{9D8B030D-6E8A-4147-A177-3AD203B41FA5}">
                      <a16:colId xmlns:a16="http://schemas.microsoft.com/office/drawing/2014/main" val="4203220655"/>
                    </a:ext>
                  </a:extLst>
                </a:gridCol>
                <a:gridCol w="5831932">
                  <a:extLst>
                    <a:ext uri="{9D8B030D-6E8A-4147-A177-3AD203B41FA5}">
                      <a16:colId xmlns:a16="http://schemas.microsoft.com/office/drawing/2014/main" val="1058174120"/>
                    </a:ext>
                  </a:extLst>
                </a:gridCol>
                <a:gridCol w="6501012">
                  <a:extLst>
                    <a:ext uri="{9D8B030D-6E8A-4147-A177-3AD203B41FA5}">
                      <a16:colId xmlns:a16="http://schemas.microsoft.com/office/drawing/2014/main" val="4096016647"/>
                    </a:ext>
                  </a:extLst>
                </a:gridCol>
                <a:gridCol w="1803204">
                  <a:extLst>
                    <a:ext uri="{9D8B030D-6E8A-4147-A177-3AD203B41FA5}">
                      <a16:colId xmlns:a16="http://schemas.microsoft.com/office/drawing/2014/main" val="3112195787"/>
                    </a:ext>
                  </a:extLst>
                </a:gridCol>
                <a:gridCol w="1803204">
                  <a:extLst>
                    <a:ext uri="{9D8B030D-6E8A-4147-A177-3AD203B41FA5}">
                      <a16:colId xmlns:a16="http://schemas.microsoft.com/office/drawing/2014/main" val="656386860"/>
                    </a:ext>
                  </a:extLst>
                </a:gridCol>
              </a:tblGrid>
              <a:tr h="255194">
                <a:tc gridSpan="5">
                  <a:txBody>
                    <a:bodyPr/>
                    <a:lstStyle/>
                    <a:p>
                      <a:pPr algn="ctr">
                        <a:lnSpc>
                          <a:spcPct val="107000"/>
                        </a:lnSpc>
                        <a:spcAft>
                          <a:spcPts val="800"/>
                        </a:spcAft>
                      </a:pPr>
                      <a:r>
                        <a:rPr lang="es-ES" sz="1800" dirty="0">
                          <a:effectLst/>
                        </a:rPr>
                        <a:t>PROYECTOS INSTITUCIONALES 2024</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395376294"/>
                  </a:ext>
                </a:extLst>
              </a:tr>
              <a:tr h="209343">
                <a:tc gridSpan="5">
                  <a:txBody>
                    <a:bodyPr/>
                    <a:lstStyle/>
                    <a:p>
                      <a:pPr algn="ctr">
                        <a:lnSpc>
                          <a:spcPct val="107000"/>
                        </a:lnSpc>
                        <a:spcAft>
                          <a:spcPts val="800"/>
                        </a:spcAft>
                      </a:pPr>
                      <a:r>
                        <a:rPr lang="es-ES" sz="1800" dirty="0">
                          <a:effectLst/>
                        </a:rPr>
                        <a:t>FORMATO DE LOGROS Y AVANCES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327045918"/>
                  </a:ext>
                </a:extLst>
              </a:tr>
              <a:tr h="268204">
                <a:tc gridSpan="5">
                  <a:txBody>
                    <a:bodyPr/>
                    <a:lstStyle/>
                    <a:p>
                      <a:pPr>
                        <a:lnSpc>
                          <a:spcPct val="107000"/>
                        </a:lnSpc>
                        <a:spcAft>
                          <a:spcPts val="800"/>
                        </a:spcAft>
                      </a:pPr>
                      <a:r>
                        <a:rPr lang="es-CO" sz="1800" dirty="0">
                          <a:effectLst/>
                        </a:rPr>
                        <a:t>Nombre del Proyecto: RECREACION Y DEPORTES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524738844"/>
                  </a:ext>
                </a:extLst>
              </a:tr>
              <a:tr h="268204">
                <a:tc gridSpan="5">
                  <a:txBody>
                    <a:bodyPr/>
                    <a:lstStyle/>
                    <a:p>
                      <a:pPr>
                        <a:lnSpc>
                          <a:spcPct val="107000"/>
                        </a:lnSpc>
                        <a:spcAft>
                          <a:spcPts val="800"/>
                        </a:spcAft>
                      </a:pPr>
                      <a:r>
                        <a:rPr lang="es-CO" sz="1800" dirty="0">
                          <a:effectLst/>
                        </a:rPr>
                        <a:t>Coordinador del Proyecto: CENIT LAMAR ALDANA</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891233753"/>
                  </a:ext>
                </a:extLst>
              </a:tr>
              <a:tr h="268204">
                <a:tc gridSpan="5">
                  <a:txBody>
                    <a:bodyPr/>
                    <a:lstStyle/>
                    <a:p>
                      <a:pPr>
                        <a:lnSpc>
                          <a:spcPct val="107000"/>
                        </a:lnSpc>
                        <a:spcAft>
                          <a:spcPts val="800"/>
                        </a:spcAft>
                      </a:pPr>
                      <a:r>
                        <a:rPr lang="es-CO" sz="1800" dirty="0">
                          <a:effectLst/>
                        </a:rPr>
                        <a:t>Presupuesto asignado: 3.000.000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226062721"/>
                  </a:ext>
                </a:extLst>
              </a:tr>
              <a:tr h="1087434">
                <a:tc gridSpan="5">
                  <a:txBody>
                    <a:bodyPr/>
                    <a:lstStyle/>
                    <a:p>
                      <a:pPr>
                        <a:lnSpc>
                          <a:spcPct val="107000"/>
                        </a:lnSpc>
                        <a:spcAft>
                          <a:spcPts val="800"/>
                        </a:spcAft>
                      </a:pPr>
                      <a:r>
                        <a:rPr lang="es-CO" sz="1800" dirty="0">
                          <a:effectLst/>
                        </a:rPr>
                        <a:t>Objetivos y metas: </a:t>
                      </a:r>
                      <a:r>
                        <a:rPr lang="es-CO" sz="1800" b="0" dirty="0">
                          <a:effectLst/>
                        </a:rPr>
                        <a:t>Crear, incentivar y desarrollar espacios y actividades deportivas, culturales, sociales, recreativas y lúdicas que brinden alternativas de formación a los estudiantes para el aprovechamiento adecuado y buena utilización del tiempo libre, por medio de actividades lúdicas, recreativas y deportivas, que le permitan llevar una sana convivencia en el ámbito escolar, social y familiar, contribuyendo así con la   formación integral de los jóvenes y futuros ciudadanos.</a:t>
                      </a:r>
                      <a:endParaRPr lang="es-CO" sz="18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393052262"/>
                  </a:ext>
                </a:extLst>
              </a:tr>
              <a:tr h="225291">
                <a:tc>
                  <a:txBody>
                    <a:bodyPr/>
                    <a:lstStyle/>
                    <a:p>
                      <a:pPr algn="ctr">
                        <a:lnSpc>
                          <a:spcPct val="107000"/>
                        </a:lnSpc>
                        <a:spcAft>
                          <a:spcPts val="800"/>
                        </a:spcAft>
                      </a:pPr>
                      <a:r>
                        <a:rPr lang="es-CO" sz="1800">
                          <a:effectLst/>
                        </a:rPr>
                        <a:t>No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Actividades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Logros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Avances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Rubro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3089840410"/>
                  </a:ext>
                </a:extLst>
              </a:tr>
              <a:tr h="697332">
                <a:tc>
                  <a:txBody>
                    <a:bodyPr/>
                    <a:lstStyle/>
                    <a:p>
                      <a:pPr algn="ctr">
                        <a:lnSpc>
                          <a:spcPct val="107000"/>
                        </a:lnSpc>
                        <a:spcAft>
                          <a:spcPts val="800"/>
                        </a:spcAft>
                      </a:pPr>
                      <a:r>
                        <a:rPr lang="es-CO" sz="1800" dirty="0">
                          <a:effectLst/>
                        </a:rPr>
                        <a:t>1</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Aprovechamiento del tiempo libre en los descansos académicos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Los estudiantes cuentan con material  y espacios para aprovechar el tiempo libre realizando actividades lúdicas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50 %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2981645240"/>
                  </a:ext>
                </a:extLst>
              </a:tr>
              <a:tr h="1006566">
                <a:tc>
                  <a:txBody>
                    <a:bodyPr/>
                    <a:lstStyle/>
                    <a:p>
                      <a:pPr algn="ctr">
                        <a:lnSpc>
                          <a:spcPct val="107000"/>
                        </a:lnSpc>
                        <a:spcAft>
                          <a:spcPts val="800"/>
                        </a:spcAft>
                      </a:pPr>
                      <a:r>
                        <a:rPr lang="es-CO" sz="1800">
                          <a:effectLst/>
                        </a:rPr>
                        <a:t> 2</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Convocatoria Juegos Intercolegiados</a:t>
                      </a:r>
                    </a:p>
                    <a:p>
                      <a:pPr algn="l">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Conformar el equipo de Futbol de salón masculinos para participar en competencias externas </a:t>
                      </a:r>
                    </a:p>
                    <a:p>
                      <a:pPr marL="342900" lvl="0" indent="-342900" algn="l">
                        <a:lnSpc>
                          <a:spcPct val="107000"/>
                        </a:lnSpc>
                        <a:spcAft>
                          <a:spcPts val="800"/>
                        </a:spcAft>
                        <a:buFont typeface="Calibri" panose="020F0502020204030204" pitchFamily="34" charset="0"/>
                        <a:buChar char="-"/>
                      </a:pPr>
                      <a:r>
                        <a:rPr lang="es-CO" sz="1800" dirty="0">
                          <a:effectLst/>
                        </a:rPr>
                        <a:t>Octavos de final</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100%</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$500.000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1450407089"/>
                  </a:ext>
                </a:extLst>
              </a:tr>
              <a:tr h="697332">
                <a:tc>
                  <a:txBody>
                    <a:bodyPr/>
                    <a:lstStyle/>
                    <a:p>
                      <a:pPr algn="ctr">
                        <a:lnSpc>
                          <a:spcPct val="107000"/>
                        </a:lnSpc>
                        <a:spcAft>
                          <a:spcPts val="800"/>
                        </a:spcAft>
                      </a:pPr>
                      <a:r>
                        <a:rPr lang="es-CO" sz="1800">
                          <a:effectLst/>
                        </a:rPr>
                        <a:t> 3</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Entrenamientos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Fortalecer el desempeño individual (habilidades y destrezas) para la práctica de la disciplina deportiva.</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75 %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3268394884"/>
                  </a:ext>
                </a:extLst>
              </a:tr>
              <a:tr h="1029441">
                <a:tc>
                  <a:txBody>
                    <a:bodyPr/>
                    <a:lstStyle/>
                    <a:p>
                      <a:pPr algn="ctr">
                        <a:lnSpc>
                          <a:spcPct val="107000"/>
                        </a:lnSpc>
                        <a:spcAft>
                          <a:spcPts val="800"/>
                        </a:spcAft>
                      </a:pPr>
                      <a:r>
                        <a:rPr lang="es-CO" sz="1800">
                          <a:effectLst/>
                        </a:rPr>
                        <a:t> 4</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Intercambios deportivos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Mejorar las relaciones interpersonales mediante la práctica deportiva invitando y visitando a las instituciones educativas de la zona a compartir con nuestros estudiantes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20%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2435758154"/>
                  </a:ext>
                </a:extLst>
              </a:tr>
              <a:tr h="697332">
                <a:tc>
                  <a:txBody>
                    <a:bodyPr/>
                    <a:lstStyle/>
                    <a:p>
                      <a:pPr algn="ctr">
                        <a:lnSpc>
                          <a:spcPct val="107000"/>
                        </a:lnSpc>
                        <a:spcAft>
                          <a:spcPts val="800"/>
                        </a:spcAft>
                      </a:pPr>
                      <a:r>
                        <a:rPr lang="es-CO" sz="1800">
                          <a:effectLst/>
                        </a:rPr>
                        <a:t>5 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Juegos deportivos Inter</a:t>
                      </a:r>
                    </a:p>
                    <a:p>
                      <a:pPr algn="l">
                        <a:lnSpc>
                          <a:spcPct val="107000"/>
                        </a:lnSpc>
                        <a:spcAft>
                          <a:spcPts val="800"/>
                        </a:spcAft>
                      </a:pPr>
                      <a:r>
                        <a:rPr lang="es-CO" sz="1800" dirty="0">
                          <a:effectLst/>
                        </a:rPr>
                        <a:t>cursos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Desarrollar el torneo deportivo en los que compiten por equipos estudiantes de los diferentes grados en microfútbol y kit bol</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3038971432"/>
                  </a:ext>
                </a:extLst>
              </a:tr>
              <a:tr h="495643">
                <a:tc>
                  <a:txBody>
                    <a:bodyPr/>
                    <a:lstStyle/>
                    <a:p>
                      <a:pPr algn="ctr">
                        <a:lnSpc>
                          <a:spcPct val="107000"/>
                        </a:lnSpc>
                        <a:spcAft>
                          <a:spcPts val="800"/>
                        </a:spcAft>
                      </a:pPr>
                      <a:r>
                        <a:rPr lang="es-CO" sz="1800">
                          <a:effectLst/>
                        </a:rPr>
                        <a:t>6 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Festival del barrilete</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Llevar a cabo el concurso de elaboración y elevación de cometas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100%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239311665"/>
                  </a:ext>
                </a:extLst>
              </a:tr>
              <a:tr h="697332">
                <a:tc>
                  <a:txBody>
                    <a:bodyPr/>
                    <a:lstStyle/>
                    <a:p>
                      <a:pPr algn="ctr">
                        <a:lnSpc>
                          <a:spcPct val="107000"/>
                        </a:lnSpc>
                        <a:spcAft>
                          <a:spcPts val="800"/>
                        </a:spcAft>
                      </a:pPr>
                      <a:r>
                        <a:rPr lang="es-CO" sz="1800">
                          <a:effectLst/>
                        </a:rPr>
                        <a:t>7 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jornada deportiva y cultural</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Fomentar las actividades deportivas Y culturales en la institución</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100%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4017668205"/>
                  </a:ext>
                </a:extLst>
              </a:tr>
              <a:tr h="697332">
                <a:tc>
                  <a:txBody>
                    <a:bodyPr/>
                    <a:lstStyle/>
                    <a:p>
                      <a:pPr algn="ctr">
                        <a:lnSpc>
                          <a:spcPct val="107000"/>
                        </a:lnSpc>
                        <a:spcAft>
                          <a:spcPts val="800"/>
                        </a:spcAft>
                      </a:pPr>
                      <a:r>
                        <a:rPr lang="es-CO" sz="1800" dirty="0">
                          <a:effectLst/>
                        </a:rPr>
                        <a:t>8</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 Materiales deportivos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l">
                        <a:lnSpc>
                          <a:spcPct val="107000"/>
                        </a:lnSpc>
                        <a:spcAft>
                          <a:spcPts val="800"/>
                        </a:spcAft>
                      </a:pPr>
                      <a:r>
                        <a:rPr lang="es-CO" sz="1800" dirty="0">
                          <a:effectLst/>
                        </a:rPr>
                        <a:t>Adquisición de materiales deportivos para el trabajo de aula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100%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tc>
                  <a:txBody>
                    <a:bodyPr/>
                    <a:lstStyle/>
                    <a:p>
                      <a:pPr algn="ctr">
                        <a:lnSpc>
                          <a:spcPct val="107000"/>
                        </a:lnSpc>
                        <a:spcAft>
                          <a:spcPts val="800"/>
                        </a:spcAft>
                      </a:pPr>
                      <a:r>
                        <a:rPr lang="es-CO" sz="1800" dirty="0">
                          <a:effectLst/>
                        </a:rPr>
                        <a:t>$2.100.000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519" marR="27519" marT="0" marB="0" anchor="ctr"/>
                </a:tc>
                <a:extLst>
                  <a:ext uri="{0D108BD9-81ED-4DB2-BD59-A6C34878D82A}">
                    <a16:rowId xmlns:a16="http://schemas.microsoft.com/office/drawing/2014/main" val="1238307232"/>
                  </a:ext>
                </a:extLst>
              </a:tr>
            </a:tbl>
          </a:graphicData>
        </a:graphic>
      </p:graphicFrame>
    </p:spTree>
    <p:extLst>
      <p:ext uri="{BB962C8B-B14F-4D97-AF65-F5344CB8AC3E}">
        <p14:creationId xmlns:p14="http://schemas.microsoft.com/office/powerpoint/2010/main" val="247807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 </a:t>
            </a:r>
            <a:r>
              <a:rPr lang="es-ES" sz="3200" b="1" dirty="0">
                <a:solidFill>
                  <a:srgbClr val="0070C0"/>
                </a:solidFill>
              </a:rPr>
              <a:t>Evidencias Actividad Aprovechamiento del tiempo libre en los descansos </a:t>
            </a:r>
          </a:p>
          <a:p>
            <a:pPr>
              <a:buClr>
                <a:srgbClr val="000000"/>
              </a:buClr>
              <a:buSzPts val="4300"/>
            </a:pPr>
            <a:r>
              <a:rPr lang="es-ES" sz="3200" b="1" dirty="0">
                <a:solidFill>
                  <a:srgbClr val="0070C0"/>
                </a:solidFill>
              </a:rPr>
              <a:t>académicos</a:t>
            </a:r>
            <a:endParaRPr lang="es-CO" sz="3200" b="1" dirty="0">
              <a:solidFill>
                <a:srgbClr val="0070C0"/>
              </a:solidFill>
            </a:endParaRPr>
          </a:p>
        </p:txBody>
      </p:sp>
      <p:pic>
        <p:nvPicPr>
          <p:cNvPr id="3074" name="Picture 2">
            <a:extLst>
              <a:ext uri="{FF2B5EF4-FFF2-40B4-BE49-F238E27FC236}">
                <a16:creationId xmlns:a16="http://schemas.microsoft.com/office/drawing/2014/main" id="{0BA6CF3B-12C5-0376-4EDF-308A52A5E9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019298"/>
            <a:ext cx="6088457" cy="45720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3076" name="Picture 4">
            <a:extLst>
              <a:ext uri="{FF2B5EF4-FFF2-40B4-BE49-F238E27FC236}">
                <a16:creationId xmlns:a16="http://schemas.microsoft.com/office/drawing/2014/main" id="{BB8B4B74-05F5-9EFD-0685-55E51E2947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0" y="1477771"/>
            <a:ext cx="3196435" cy="42471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E6695CA4-746C-398A-ED37-39E7DE0D28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02435" y="4838700"/>
            <a:ext cx="3862373" cy="43523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34ECCEF8-A867-2677-2051-31E4C9A33B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1051" y="5191742"/>
            <a:ext cx="5439186" cy="40793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9405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 </a:t>
            </a:r>
            <a:r>
              <a:rPr lang="es-ES" sz="3200" b="1" dirty="0">
                <a:solidFill>
                  <a:srgbClr val="0070C0"/>
                </a:solidFill>
              </a:rPr>
              <a:t>Evidencias Actividad Convocatoria Juegos Intercolegiados</a:t>
            </a:r>
            <a:endParaRPr lang="es-CO" sz="3200" b="1" dirty="0">
              <a:solidFill>
                <a:srgbClr val="0070C0"/>
              </a:solidFill>
            </a:endParaRPr>
          </a:p>
        </p:txBody>
      </p:sp>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4098" name="Picture 2">
            <a:extLst>
              <a:ext uri="{FF2B5EF4-FFF2-40B4-BE49-F238E27FC236}">
                <a16:creationId xmlns:a16="http://schemas.microsoft.com/office/drawing/2014/main" id="{DE59798F-7AE6-8FDD-C15C-A9D5003943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269" y="1534234"/>
            <a:ext cx="5032514" cy="37332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44341FB6-C4C5-30AA-485B-ACE6F13646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509990"/>
            <a:ext cx="5456447" cy="37688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a:extLst>
              <a:ext uri="{FF2B5EF4-FFF2-40B4-BE49-F238E27FC236}">
                <a16:creationId xmlns:a16="http://schemas.microsoft.com/office/drawing/2014/main" id="{49E41CC5-2B19-0B48-FB56-9F05754AAD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8201" y="1513453"/>
            <a:ext cx="5139812" cy="37251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a:extLst>
              <a:ext uri="{FF2B5EF4-FFF2-40B4-BE49-F238E27FC236}">
                <a16:creationId xmlns:a16="http://schemas.microsoft.com/office/drawing/2014/main" id="{7F2DB9B3-429C-FC0C-3134-7124806B03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181" y="5533959"/>
            <a:ext cx="5724267" cy="35407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a:extLst>
              <a:ext uri="{FF2B5EF4-FFF2-40B4-BE49-F238E27FC236}">
                <a16:creationId xmlns:a16="http://schemas.microsoft.com/office/drawing/2014/main" id="{78D8842C-2BF7-9A7D-5B1D-EBA0DAB5B3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7953" y="5543469"/>
            <a:ext cx="4846847" cy="35312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a:extLst>
              <a:ext uri="{FF2B5EF4-FFF2-40B4-BE49-F238E27FC236}">
                <a16:creationId xmlns:a16="http://schemas.microsoft.com/office/drawing/2014/main" id="{D2E1BC46-95D4-9791-481A-83EC1912F49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29048" y="5540005"/>
            <a:ext cx="5435574" cy="35312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156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 </a:t>
            </a:r>
            <a:r>
              <a:rPr lang="es-ES" sz="3200" b="1" dirty="0">
                <a:solidFill>
                  <a:srgbClr val="0070C0"/>
                </a:solidFill>
              </a:rPr>
              <a:t>Evidencias Actividad Juegos deportivos Inter cursos</a:t>
            </a:r>
            <a:endParaRPr lang="es-CO" sz="3200" b="1" dirty="0">
              <a:solidFill>
                <a:srgbClr val="0070C0"/>
              </a:solidFill>
            </a:endParaRPr>
          </a:p>
        </p:txBody>
      </p:sp>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5122" name="Picture 2">
            <a:extLst>
              <a:ext uri="{FF2B5EF4-FFF2-40B4-BE49-F238E27FC236}">
                <a16:creationId xmlns:a16="http://schemas.microsoft.com/office/drawing/2014/main" id="{D35B1ADE-6088-3469-4E93-5F652C5CB4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81" y="1772876"/>
            <a:ext cx="4284696" cy="29737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a:extLst>
              <a:ext uri="{FF2B5EF4-FFF2-40B4-BE49-F238E27FC236}">
                <a16:creationId xmlns:a16="http://schemas.microsoft.com/office/drawing/2014/main" id="{2432600D-9D43-1841-C681-4B40685D72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5825" y="3100655"/>
            <a:ext cx="4198175" cy="29737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a:extLst>
              <a:ext uri="{FF2B5EF4-FFF2-40B4-BE49-F238E27FC236}">
                <a16:creationId xmlns:a16="http://schemas.microsoft.com/office/drawing/2014/main" id="{AF746B72-32A5-54FE-A1FA-323F3B24C0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2619" y="1485900"/>
            <a:ext cx="4284696" cy="32295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a:extLst>
              <a:ext uri="{FF2B5EF4-FFF2-40B4-BE49-F238E27FC236}">
                <a16:creationId xmlns:a16="http://schemas.microsoft.com/office/drawing/2014/main" id="{F52B46CA-16FA-3375-5EDA-926C044C35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71634" y="4152900"/>
            <a:ext cx="3974756" cy="29737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a:extLst>
              <a:ext uri="{FF2B5EF4-FFF2-40B4-BE49-F238E27FC236}">
                <a16:creationId xmlns:a16="http://schemas.microsoft.com/office/drawing/2014/main" id="{1DD6B8B3-EE4A-A27D-0877-2B7B9DFEA0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6239130"/>
            <a:ext cx="4791549" cy="33363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a:extLst>
              <a:ext uri="{FF2B5EF4-FFF2-40B4-BE49-F238E27FC236}">
                <a16:creationId xmlns:a16="http://schemas.microsoft.com/office/drawing/2014/main" id="{E5813C71-F0DD-023D-3769-4736B11C98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66198" y="6391677"/>
            <a:ext cx="4629404" cy="31837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1649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 </a:t>
            </a:r>
            <a:r>
              <a:rPr lang="es-ES" sz="3200" b="1" dirty="0">
                <a:solidFill>
                  <a:srgbClr val="0070C0"/>
                </a:solidFill>
              </a:rPr>
              <a:t>Evidencias Actividad Festival del barrilete</a:t>
            </a:r>
            <a:endParaRPr lang="es-CO" sz="3200" b="1" dirty="0">
              <a:solidFill>
                <a:srgbClr val="0070C0"/>
              </a:solidFill>
            </a:endParaRPr>
          </a:p>
        </p:txBody>
      </p:sp>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6146" name="Picture 2">
            <a:extLst>
              <a:ext uri="{FF2B5EF4-FFF2-40B4-BE49-F238E27FC236}">
                <a16:creationId xmlns:a16="http://schemas.microsoft.com/office/drawing/2014/main" id="{32402432-1512-B565-2616-E0DBD783B6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7270" y="5740571"/>
            <a:ext cx="5334000" cy="40359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225A4E1A-A68C-798A-6808-732A10BB8F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3265" y="1555863"/>
            <a:ext cx="5202011" cy="38965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a:extLst>
              <a:ext uri="{FF2B5EF4-FFF2-40B4-BE49-F238E27FC236}">
                <a16:creationId xmlns:a16="http://schemas.microsoft.com/office/drawing/2014/main" id="{2008FDAF-DE9C-D9C4-CAA9-007692B2E9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57804" y="2892830"/>
            <a:ext cx="3730887" cy="49938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a:extLst>
              <a:ext uri="{FF2B5EF4-FFF2-40B4-BE49-F238E27FC236}">
                <a16:creationId xmlns:a16="http://schemas.microsoft.com/office/drawing/2014/main" id="{D3998C68-A883-E8DA-FA94-B93CBE36F4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2955490"/>
            <a:ext cx="4558360" cy="49938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2553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 </a:t>
            </a:r>
            <a:r>
              <a:rPr lang="es-ES" sz="3200" b="1" dirty="0">
                <a:solidFill>
                  <a:srgbClr val="0070C0"/>
                </a:solidFill>
              </a:rPr>
              <a:t>Evidencias Actividad Jornada Deportiva</a:t>
            </a:r>
            <a:endParaRPr lang="es-CO" sz="3200" b="1" dirty="0">
              <a:solidFill>
                <a:srgbClr val="0070C0"/>
              </a:solidFill>
            </a:endParaRPr>
          </a:p>
        </p:txBody>
      </p:sp>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7170" name="Picture 2">
            <a:extLst>
              <a:ext uri="{FF2B5EF4-FFF2-40B4-BE49-F238E27FC236}">
                <a16:creationId xmlns:a16="http://schemas.microsoft.com/office/drawing/2014/main" id="{6F761AD5-3ED4-98C9-A412-89AAC0A2C0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68802"/>
            <a:ext cx="5619032" cy="42441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2A95824D-3E76-A8CB-C703-65938A5B66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7430" y="1644556"/>
            <a:ext cx="5631091" cy="42684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a:extLst>
              <a:ext uri="{FF2B5EF4-FFF2-40B4-BE49-F238E27FC236}">
                <a16:creationId xmlns:a16="http://schemas.microsoft.com/office/drawing/2014/main" id="{0D0BBAB4-A2BC-123F-C41F-FB02D4D615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682" y="6281815"/>
            <a:ext cx="5619032" cy="30483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157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108964-F4AA-97DA-A298-E105DF824691}"/>
              </a:ext>
            </a:extLst>
          </p:cNvPr>
          <p:cNvSpPr>
            <a:spLocks noGrp="1"/>
          </p:cNvSpPr>
          <p:nvPr>
            <p:ph type="title"/>
          </p:nvPr>
        </p:nvSpPr>
        <p:spPr>
          <a:xfrm>
            <a:off x="2819400" y="647700"/>
            <a:ext cx="13335000" cy="1066800"/>
          </a:xfrm>
        </p:spPr>
        <p:txBody>
          <a:bodyPr>
            <a:normAutofit/>
          </a:bodyPr>
          <a:lstStyle/>
          <a:p>
            <a:r>
              <a:rPr lang="es-ES" dirty="0"/>
              <a:t>¿QUÉ ES LA RENDICIÓN DE CUENTAS? </a:t>
            </a:r>
            <a:endParaRPr lang="es-CO" dirty="0"/>
          </a:p>
        </p:txBody>
      </p:sp>
      <p:sp>
        <p:nvSpPr>
          <p:cNvPr id="3" name="Marcador de contenido 2">
            <a:extLst>
              <a:ext uri="{FF2B5EF4-FFF2-40B4-BE49-F238E27FC236}">
                <a16:creationId xmlns:a16="http://schemas.microsoft.com/office/drawing/2014/main" id="{BEBB1D1A-CFD9-A7E2-03CF-AEE57EC6FCB1}"/>
              </a:ext>
            </a:extLst>
          </p:cNvPr>
          <p:cNvSpPr>
            <a:spLocks noGrp="1"/>
          </p:cNvSpPr>
          <p:nvPr>
            <p:ph idx="1"/>
          </p:nvPr>
        </p:nvSpPr>
        <p:spPr>
          <a:xfrm>
            <a:off x="3810000" y="2781300"/>
            <a:ext cx="11963400" cy="5638800"/>
          </a:xfrm>
        </p:spPr>
        <p:txBody>
          <a:bodyPr>
            <a:normAutofit/>
          </a:bodyPr>
          <a:lstStyle/>
          <a:p>
            <a:pPr algn="just"/>
            <a:r>
              <a:rPr lang="es-ES" dirty="0"/>
              <a:t>La rendición de cuentas es el proceso en el cual las administraciones públicas del orden Nacional y Territorial y los servidores públicos comunican, explican y argumentan sus acciones a la sociedad (MEN, 2007).</a:t>
            </a:r>
          </a:p>
          <a:p>
            <a:pPr algn="just"/>
            <a:endParaRPr lang="es-ES" dirty="0"/>
          </a:p>
          <a:p>
            <a:pPr algn="just"/>
            <a:r>
              <a:rPr lang="es-ES" dirty="0"/>
              <a:t>En este sentido, la rendición de cuentas es un proceso de “doble vía” en el cual los servidores del Estado tienen la obligación de informar y responder por su gestión, y la ciudadanía tiene el derecho a ser informada y pedir explicaciones sobre las acciones adelantadas por la administración (Porras, 2007).</a:t>
            </a:r>
            <a:endParaRPr lang="es-CO" dirty="0"/>
          </a:p>
        </p:txBody>
      </p:sp>
      <p:grpSp>
        <p:nvGrpSpPr>
          <p:cNvPr id="4" name="Group 4">
            <a:extLst>
              <a:ext uri="{FF2B5EF4-FFF2-40B4-BE49-F238E27FC236}">
                <a16:creationId xmlns:a16="http://schemas.microsoft.com/office/drawing/2014/main" id="{3B69C15E-7AB3-7571-D5A4-4607B0E4A92D}"/>
              </a:ext>
            </a:extLst>
          </p:cNvPr>
          <p:cNvGrpSpPr/>
          <p:nvPr/>
        </p:nvGrpSpPr>
        <p:grpSpPr>
          <a:xfrm>
            <a:off x="-20782" y="0"/>
            <a:ext cx="2382982" cy="10287000"/>
            <a:chOff x="0" y="0"/>
            <a:chExt cx="812800" cy="2976105"/>
          </a:xfrm>
        </p:grpSpPr>
        <p:sp>
          <p:nvSpPr>
            <p:cNvPr id="5" name="Freeform 5">
              <a:extLst>
                <a:ext uri="{FF2B5EF4-FFF2-40B4-BE49-F238E27FC236}">
                  <a16:creationId xmlns:a16="http://schemas.microsoft.com/office/drawing/2014/main" id="{7B8E9B67-15B7-17B3-82EB-A972198A5DB3}"/>
                </a:ext>
              </a:extLst>
            </p:cNvPr>
            <p:cNvSpPr/>
            <p:nvPr/>
          </p:nvSpPr>
          <p:spPr>
            <a:xfrm>
              <a:off x="0" y="0"/>
              <a:ext cx="812800" cy="2976105"/>
            </a:xfrm>
            <a:custGeom>
              <a:avLst/>
              <a:gdLst/>
              <a:ahLst/>
              <a:cxnLst/>
              <a:rect l="l" t="t" r="r" b="b"/>
              <a:pathLst>
                <a:path w="812800" h="2976105">
                  <a:moveTo>
                    <a:pt x="0" y="0"/>
                  </a:moveTo>
                  <a:lnTo>
                    <a:pt x="812800" y="0"/>
                  </a:lnTo>
                  <a:lnTo>
                    <a:pt x="812800" y="2976105"/>
                  </a:lnTo>
                  <a:lnTo>
                    <a:pt x="0" y="2976105"/>
                  </a:lnTo>
                  <a:close/>
                </a:path>
              </a:pathLst>
            </a:custGeom>
            <a:solidFill>
              <a:srgbClr val="1C5739"/>
            </a:solidFill>
          </p:spPr>
          <p:txBody>
            <a:bodyPr/>
            <a:lstStyle/>
            <a:p>
              <a:endParaRPr lang="es-CO" noProof="1"/>
            </a:p>
          </p:txBody>
        </p:sp>
        <p:sp>
          <p:nvSpPr>
            <p:cNvPr id="6" name="TextBox 6">
              <a:extLst>
                <a:ext uri="{FF2B5EF4-FFF2-40B4-BE49-F238E27FC236}">
                  <a16:creationId xmlns:a16="http://schemas.microsoft.com/office/drawing/2014/main" id="{5A5B2BAD-8557-B090-1707-DAE9D2372A9E}"/>
                </a:ext>
              </a:extLst>
            </p:cNvPr>
            <p:cNvSpPr txBox="1"/>
            <p:nvPr/>
          </p:nvSpPr>
          <p:spPr>
            <a:xfrm>
              <a:off x="0" y="-57150"/>
              <a:ext cx="812800" cy="3033255"/>
            </a:xfrm>
            <a:prstGeom prst="rect">
              <a:avLst/>
            </a:prstGeom>
          </p:spPr>
          <p:txBody>
            <a:bodyPr lIns="50800" tIns="50800" rIns="50800" bIns="50800" rtlCol="0" anchor="ctr"/>
            <a:lstStyle/>
            <a:p>
              <a:pPr algn="ctr">
                <a:lnSpc>
                  <a:spcPts val="2860"/>
                </a:lnSpc>
              </a:pPr>
              <a:endParaRPr lang="es-CO" noProof="1"/>
            </a:p>
          </p:txBody>
        </p:sp>
      </p:grpSp>
    </p:spTree>
    <p:extLst>
      <p:ext uri="{BB962C8B-B14F-4D97-AF65-F5344CB8AC3E}">
        <p14:creationId xmlns:p14="http://schemas.microsoft.com/office/powerpoint/2010/main" val="2344142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9070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Recreación y Deporte -</a:t>
            </a:r>
            <a:r>
              <a:rPr lang="es-ES" sz="3200" b="1" dirty="0">
                <a:solidFill>
                  <a:srgbClr val="0070C0"/>
                </a:solidFill>
              </a:rPr>
              <a:t>Evidencias Actividad Adquisición de Materiales Deportivos</a:t>
            </a:r>
            <a:endParaRPr lang="es-CO" sz="3200" b="1" dirty="0">
              <a:solidFill>
                <a:srgbClr val="0070C0"/>
              </a:solidFill>
            </a:endParaRPr>
          </a:p>
        </p:txBody>
      </p:sp>
      <p:sp>
        <p:nvSpPr>
          <p:cNvPr id="3" name="Rectangle 5">
            <a:extLst>
              <a:ext uri="{FF2B5EF4-FFF2-40B4-BE49-F238E27FC236}">
                <a16:creationId xmlns:a16="http://schemas.microsoft.com/office/drawing/2014/main" id="{6A35AB62-D4EE-74C8-6C72-402807CE2619}"/>
              </a:ext>
            </a:extLst>
          </p:cNvPr>
          <p:cNvSpPr>
            <a:spLocks noChangeArrowheads="1"/>
          </p:cNvSpPr>
          <p:nvPr/>
        </p:nvSpPr>
        <p:spPr bwMode="auto">
          <a:xfrm flipV="1">
            <a:off x="8966198" y="2400298"/>
            <a:ext cx="136195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CO"/>
          </a:p>
        </p:txBody>
      </p:sp>
      <p:pic>
        <p:nvPicPr>
          <p:cNvPr id="8194" name="Picture 2">
            <a:extLst>
              <a:ext uri="{FF2B5EF4-FFF2-40B4-BE49-F238E27FC236}">
                <a16:creationId xmlns:a16="http://schemas.microsoft.com/office/drawing/2014/main" id="{858B0C19-6E5A-A102-5502-F1B02DBA5D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238500"/>
            <a:ext cx="4038600" cy="54375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a:extLst>
              <a:ext uri="{FF2B5EF4-FFF2-40B4-BE49-F238E27FC236}">
                <a16:creationId xmlns:a16="http://schemas.microsoft.com/office/drawing/2014/main" id="{97005F5F-CC8C-05A2-6DFC-D6510DD5E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01600" y="3238500"/>
            <a:ext cx="3802065" cy="50694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a:extLst>
              <a:ext uri="{FF2B5EF4-FFF2-40B4-BE49-F238E27FC236}">
                <a16:creationId xmlns:a16="http://schemas.microsoft.com/office/drawing/2014/main" id="{0DC34BB3-DBEC-31E6-FFD0-EB48445D8D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9065" y="1866900"/>
            <a:ext cx="5047070" cy="51955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5632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a:t>
            </a:r>
          </a:p>
        </p:txBody>
      </p:sp>
      <p:graphicFrame>
        <p:nvGraphicFramePr>
          <p:cNvPr id="3" name="Tabla 2">
            <a:extLst>
              <a:ext uri="{FF2B5EF4-FFF2-40B4-BE49-F238E27FC236}">
                <a16:creationId xmlns:a16="http://schemas.microsoft.com/office/drawing/2014/main" id="{F367C44C-4030-68DD-4F81-CD54E3C4637A}"/>
              </a:ext>
            </a:extLst>
          </p:cNvPr>
          <p:cNvGraphicFramePr>
            <a:graphicFrameLocks noGrp="1"/>
          </p:cNvGraphicFramePr>
          <p:nvPr>
            <p:extLst>
              <p:ext uri="{D42A27DB-BD31-4B8C-83A1-F6EECF244321}">
                <p14:modId xmlns:p14="http://schemas.microsoft.com/office/powerpoint/2010/main" val="3969585550"/>
              </p:ext>
            </p:extLst>
          </p:nvPr>
        </p:nvGraphicFramePr>
        <p:xfrm>
          <a:off x="533400" y="1127284"/>
          <a:ext cx="17068799" cy="8727993"/>
        </p:xfrm>
        <a:graphic>
          <a:graphicData uri="http://schemas.openxmlformats.org/drawingml/2006/table">
            <a:tbl>
              <a:tblPr firstRow="1" firstCol="1" bandRow="1">
                <a:tableStyleId>{5C22544A-7EE6-4342-B048-85BDC9FD1C3A}</a:tableStyleId>
              </a:tblPr>
              <a:tblGrid>
                <a:gridCol w="468425">
                  <a:extLst>
                    <a:ext uri="{9D8B030D-6E8A-4147-A177-3AD203B41FA5}">
                      <a16:colId xmlns:a16="http://schemas.microsoft.com/office/drawing/2014/main" val="398763938"/>
                    </a:ext>
                  </a:extLst>
                </a:gridCol>
                <a:gridCol w="6073791">
                  <a:extLst>
                    <a:ext uri="{9D8B030D-6E8A-4147-A177-3AD203B41FA5}">
                      <a16:colId xmlns:a16="http://schemas.microsoft.com/office/drawing/2014/main" val="526771735"/>
                    </a:ext>
                  </a:extLst>
                </a:gridCol>
                <a:gridCol w="6770623">
                  <a:extLst>
                    <a:ext uri="{9D8B030D-6E8A-4147-A177-3AD203B41FA5}">
                      <a16:colId xmlns:a16="http://schemas.microsoft.com/office/drawing/2014/main" val="2979876247"/>
                    </a:ext>
                  </a:extLst>
                </a:gridCol>
                <a:gridCol w="1877980">
                  <a:extLst>
                    <a:ext uri="{9D8B030D-6E8A-4147-A177-3AD203B41FA5}">
                      <a16:colId xmlns:a16="http://schemas.microsoft.com/office/drawing/2014/main" val="802647248"/>
                    </a:ext>
                  </a:extLst>
                </a:gridCol>
                <a:gridCol w="1877980">
                  <a:extLst>
                    <a:ext uri="{9D8B030D-6E8A-4147-A177-3AD203B41FA5}">
                      <a16:colId xmlns:a16="http://schemas.microsoft.com/office/drawing/2014/main" val="2905653680"/>
                    </a:ext>
                  </a:extLst>
                </a:gridCol>
              </a:tblGrid>
              <a:tr h="154250">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5826534"/>
                  </a:ext>
                </a:extLst>
              </a:tr>
              <a:tr h="124457">
                <a:tc gridSpan="5">
                  <a:txBody>
                    <a:bodyPr/>
                    <a:lstStyle/>
                    <a:p>
                      <a:pPr algn="ctr">
                        <a:lnSpc>
                          <a:spcPct val="107000"/>
                        </a:lnSpc>
                        <a:spcAft>
                          <a:spcPts val="800"/>
                        </a:spcAft>
                      </a:pPr>
                      <a:r>
                        <a:rPr lang="es-ES" sz="2000" dirty="0">
                          <a:effectLst/>
                        </a:rPr>
                        <a:t>FORMATO DE LOGROS Y AVANCES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518324289"/>
                  </a:ext>
                </a:extLst>
              </a:tr>
              <a:tr h="159450">
                <a:tc gridSpan="5">
                  <a:txBody>
                    <a:bodyPr/>
                    <a:lstStyle/>
                    <a:p>
                      <a:pPr>
                        <a:lnSpc>
                          <a:spcPct val="107000"/>
                        </a:lnSpc>
                        <a:spcAft>
                          <a:spcPts val="800"/>
                        </a:spcAft>
                      </a:pPr>
                      <a:r>
                        <a:rPr lang="es-CO" sz="2000">
                          <a:effectLst/>
                        </a:rPr>
                        <a:t>Nombre del Proyecto: ETNOEDUCACIÓN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23633768"/>
                  </a:ext>
                </a:extLst>
              </a:tr>
              <a:tr h="159450">
                <a:tc gridSpan="5">
                  <a:txBody>
                    <a:bodyPr/>
                    <a:lstStyle/>
                    <a:p>
                      <a:pPr>
                        <a:lnSpc>
                          <a:spcPct val="107000"/>
                        </a:lnSpc>
                        <a:spcAft>
                          <a:spcPts val="800"/>
                        </a:spcAft>
                      </a:pPr>
                      <a:r>
                        <a:rPr lang="es-CO" sz="2000" dirty="0">
                          <a:effectLst/>
                        </a:rPr>
                        <a:t>Coordinador del Proyecto:  TAYNI MENDOZA SALAS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375062341"/>
                  </a:ext>
                </a:extLst>
              </a:tr>
              <a:tr h="159450">
                <a:tc gridSpan="5">
                  <a:txBody>
                    <a:bodyPr/>
                    <a:lstStyle/>
                    <a:p>
                      <a:pPr>
                        <a:lnSpc>
                          <a:spcPct val="107000"/>
                        </a:lnSpc>
                        <a:spcAft>
                          <a:spcPts val="800"/>
                        </a:spcAft>
                      </a:pPr>
                      <a:r>
                        <a:rPr lang="es-CO" sz="2000">
                          <a:effectLst/>
                        </a:rPr>
                        <a:t>Presupuesto asignado: 3.000.000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31456991"/>
                  </a:ext>
                </a:extLst>
              </a:tr>
              <a:tr h="3909216">
                <a:tc gridSpan="5">
                  <a:txBody>
                    <a:bodyPr/>
                    <a:lstStyle/>
                    <a:p>
                      <a:pPr>
                        <a:lnSpc>
                          <a:spcPct val="107000"/>
                        </a:lnSpc>
                        <a:spcAft>
                          <a:spcPts val="800"/>
                        </a:spcAft>
                      </a:pPr>
                      <a:r>
                        <a:rPr lang="es-CO" sz="2000" u="sng" dirty="0">
                          <a:effectLst/>
                        </a:rPr>
                        <a:t>Objetivos</a:t>
                      </a:r>
                      <a:endParaRPr lang="es-CO" sz="2000" dirty="0">
                        <a:effectLst/>
                      </a:endParaRPr>
                    </a:p>
                    <a:p>
                      <a:pPr algn="just">
                        <a:lnSpc>
                          <a:spcPct val="107000"/>
                        </a:lnSpc>
                        <a:spcAft>
                          <a:spcPts val="800"/>
                        </a:spcAft>
                      </a:pPr>
                      <a:r>
                        <a:rPr lang="es-CO" sz="2000" dirty="0">
                          <a:effectLst/>
                        </a:rPr>
                        <a:t>Resaltar y promover los aportes de la cultura afrocolombiana y la diversidad de culturas en nuestro país mediante actividades que fomenten e integren a la comunidad educativa </a:t>
                      </a:r>
                    </a:p>
                    <a:p>
                      <a:pPr>
                        <a:lnSpc>
                          <a:spcPct val="107000"/>
                        </a:lnSpc>
                        <a:spcAft>
                          <a:spcPts val="800"/>
                        </a:spcAft>
                      </a:pPr>
                      <a:r>
                        <a:rPr lang="es-CO" sz="2000" u="sng" dirty="0">
                          <a:effectLst/>
                        </a:rPr>
                        <a:t>Metas </a:t>
                      </a:r>
                      <a:endParaRPr lang="es-CO" sz="2000" dirty="0">
                        <a:effectLst/>
                      </a:endParaRPr>
                    </a:p>
                    <a:p>
                      <a:pPr marL="342900" lvl="0" indent="-342900" algn="just">
                        <a:lnSpc>
                          <a:spcPct val="107000"/>
                        </a:lnSpc>
                        <a:buFont typeface="Symbol" panose="05050102010706020507" pitchFamily="18" charset="2"/>
                        <a:buChar char=""/>
                      </a:pPr>
                      <a:r>
                        <a:rPr lang="es-CO" sz="2000" dirty="0">
                          <a:effectLst/>
                        </a:rPr>
                        <a:t>Llevar a cabo el 70% de las actividades de sensibilización y apropiación de conocimientos relacionados con la diversidad cultural y la afrocolombianidad en los estudiantes en los diferentes grados y niveles de la I.E Ana María Vélez de Trujillo </a:t>
                      </a:r>
                    </a:p>
                    <a:p>
                      <a:pPr marL="914400" algn="just">
                        <a:lnSpc>
                          <a:spcPct val="107000"/>
                        </a:lnSpc>
                      </a:pPr>
                      <a:r>
                        <a:rPr lang="es-CO" sz="2000" dirty="0">
                          <a:effectLst/>
                        </a:rPr>
                        <a:t> </a:t>
                      </a:r>
                    </a:p>
                    <a:p>
                      <a:pPr marL="342900" lvl="0" indent="-342900" algn="just">
                        <a:lnSpc>
                          <a:spcPct val="107000"/>
                        </a:lnSpc>
                        <a:buFont typeface="Symbol" panose="05050102010706020507" pitchFamily="18" charset="2"/>
                        <a:buChar char=""/>
                      </a:pPr>
                      <a:r>
                        <a:rPr lang="es-CO" sz="2000" dirty="0">
                          <a:effectLst/>
                        </a:rPr>
                        <a:t>Ejecutar al 100%  del evento III Cabildo Anamariavelista  en Homenaje a los vendedores y vendedoras del Mercado público de Santa Rita como actividad principal de fortalecimiento de la identidad cultural afro y la diversidad cultural que se vive en la institución. </a:t>
                      </a:r>
                    </a:p>
                    <a:p>
                      <a:pPr marL="457200">
                        <a:lnSpc>
                          <a:spcPct val="107000"/>
                        </a:lnSpc>
                      </a:pPr>
                      <a:r>
                        <a:rPr lang="es-CO" sz="2000" dirty="0">
                          <a:effectLst/>
                        </a:rPr>
                        <a:t> </a:t>
                      </a:r>
                    </a:p>
                    <a:p>
                      <a:pPr marL="342900" lvl="0" indent="-342900" algn="just">
                        <a:lnSpc>
                          <a:spcPct val="107000"/>
                        </a:lnSpc>
                        <a:buFont typeface="Symbol" panose="05050102010706020507" pitchFamily="18" charset="2"/>
                        <a:buChar char=""/>
                      </a:pPr>
                      <a:r>
                        <a:rPr lang="es-CO" sz="2000" dirty="0">
                          <a:effectLst/>
                        </a:rPr>
                        <a:t>Adquirir el 60% de los insumos requeridos para realizar las actividades de sensibilización y apropiación de conocimientos relacionados con la diversidad cultural y la afrocolombianidad en los estudiantes en los diferentes grados y niveles de la I.E Ana María Vélez de Trujillo  </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443190804"/>
                  </a:ext>
                </a:extLst>
              </a:tr>
              <a:tr h="133940">
                <a:tc>
                  <a:txBody>
                    <a:bodyPr/>
                    <a:lstStyle/>
                    <a:p>
                      <a:pPr algn="ctr">
                        <a:lnSpc>
                          <a:spcPct val="107000"/>
                        </a:lnSpc>
                        <a:spcAft>
                          <a:spcPts val="800"/>
                        </a:spcAft>
                      </a:pPr>
                      <a:r>
                        <a:rPr lang="es-CO" sz="2000">
                          <a:effectLst/>
                        </a:rPr>
                        <a:t>No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Actividades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Logros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extLst>
                  <a:ext uri="{0D108BD9-81ED-4DB2-BD59-A6C34878D82A}">
                    <a16:rowId xmlns:a16="http://schemas.microsoft.com/office/drawing/2014/main" val="1546708333"/>
                  </a:ext>
                </a:extLst>
              </a:tr>
              <a:tr h="595284">
                <a:tc>
                  <a:txBody>
                    <a:bodyPr/>
                    <a:lstStyle/>
                    <a:p>
                      <a:pPr algn="ctr">
                        <a:lnSpc>
                          <a:spcPct val="107000"/>
                        </a:lnSpc>
                        <a:spcAft>
                          <a:spcPts val="800"/>
                        </a:spcAft>
                      </a:pPr>
                      <a:r>
                        <a:rPr lang="es-CO" sz="2000" dirty="0">
                          <a:effectLst/>
                        </a:rPr>
                        <a:t> 1</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nSpc>
                          <a:spcPct val="107000"/>
                        </a:lnSpc>
                        <a:spcAft>
                          <a:spcPts val="800"/>
                        </a:spcAft>
                      </a:pPr>
                      <a:r>
                        <a:rPr lang="es-CO" sz="2000" dirty="0">
                          <a:effectLst/>
                        </a:rPr>
                        <a:t>Dirección de grupo para  divulgar la importancia del día Nacional de las lenguas nativas y el día internacional de las lenguas maternas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just">
                        <a:lnSpc>
                          <a:spcPct val="107000"/>
                        </a:lnSpc>
                        <a:spcAft>
                          <a:spcPts val="800"/>
                        </a:spcAft>
                      </a:pPr>
                      <a:r>
                        <a:rPr lang="es-CO" sz="2000">
                          <a:effectLst/>
                        </a:rPr>
                        <a:t> 100% de los docentes y estudiantes de la I.E reciben el material de trabajo y realiza la dirección de grupo establecida con los materiales y orientaciones establecidas para dicho evento.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100%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100.000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extLst>
                  <a:ext uri="{0D108BD9-81ED-4DB2-BD59-A6C34878D82A}">
                    <a16:rowId xmlns:a16="http://schemas.microsoft.com/office/drawing/2014/main" val="2124757500"/>
                  </a:ext>
                </a:extLst>
              </a:tr>
              <a:tr h="414573">
                <a:tc>
                  <a:txBody>
                    <a:bodyPr/>
                    <a:lstStyle/>
                    <a:p>
                      <a:pPr algn="ctr">
                        <a:lnSpc>
                          <a:spcPct val="107000"/>
                        </a:lnSpc>
                        <a:spcAft>
                          <a:spcPts val="800"/>
                        </a:spcAft>
                      </a:pPr>
                      <a:r>
                        <a:rPr lang="es-CO" sz="2000" dirty="0">
                          <a:effectLst/>
                        </a:rPr>
                        <a:t> 2</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just">
                        <a:lnSpc>
                          <a:spcPct val="107000"/>
                        </a:lnSpc>
                        <a:spcAft>
                          <a:spcPts val="800"/>
                        </a:spcAft>
                      </a:pPr>
                      <a:r>
                        <a:rPr lang="es-CO" sz="2000" dirty="0">
                          <a:effectLst/>
                        </a:rPr>
                        <a:t>Evento institucional Kandanga “Por la paz, la convivencia pacífica y el reconocimiento de la interculturalidad</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nSpc>
                          <a:spcPct val="107000"/>
                        </a:lnSpc>
                        <a:spcAft>
                          <a:spcPts val="800"/>
                        </a:spcAft>
                      </a:pPr>
                      <a:r>
                        <a:rPr lang="es-CO" sz="2000">
                          <a:effectLst/>
                        </a:rPr>
                        <a:t> 100 % del evento Kandanga “Por la paz, la convivencia pacífica y el reconocimiento de la interculturalidad”</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100 %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a:effectLst/>
                        </a:rPr>
                        <a:t>300.000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extLst>
                  <a:ext uri="{0D108BD9-81ED-4DB2-BD59-A6C34878D82A}">
                    <a16:rowId xmlns:a16="http://schemas.microsoft.com/office/drawing/2014/main" val="3704802005"/>
                  </a:ext>
                </a:extLst>
              </a:tr>
              <a:tr h="414573">
                <a:tc>
                  <a:txBody>
                    <a:bodyPr/>
                    <a:lstStyle/>
                    <a:p>
                      <a:pPr algn="ctr">
                        <a:lnSpc>
                          <a:spcPct val="107000"/>
                        </a:lnSpc>
                        <a:spcAft>
                          <a:spcPts val="800"/>
                        </a:spcAft>
                      </a:pPr>
                      <a:r>
                        <a:rPr lang="es-CO" sz="2000" dirty="0">
                          <a:effectLst/>
                        </a:rPr>
                        <a:t> 3</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nSpc>
                          <a:spcPct val="107000"/>
                        </a:lnSpc>
                        <a:spcAft>
                          <a:spcPts val="800"/>
                        </a:spcAft>
                      </a:pPr>
                      <a:r>
                        <a:rPr lang="es-CO" sz="2000" dirty="0">
                          <a:effectLst/>
                        </a:rPr>
                        <a:t>Evento institucional : Festival del Dulce Trato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tc>
                <a:tc>
                  <a:txBody>
                    <a:bodyPr/>
                    <a:lstStyle/>
                    <a:p>
                      <a:pPr algn="just">
                        <a:lnSpc>
                          <a:spcPct val="107000"/>
                        </a:lnSpc>
                        <a:spcAft>
                          <a:spcPts val="800"/>
                        </a:spcAft>
                      </a:pPr>
                      <a:r>
                        <a:rPr lang="es-CO" sz="2000">
                          <a:effectLst/>
                        </a:rPr>
                        <a:t>100 % del Evento institucional : Festival del Dulce Trato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tc>
                <a:tc>
                  <a:txBody>
                    <a:bodyPr/>
                    <a:lstStyle/>
                    <a:p>
                      <a:pPr algn="ctr">
                        <a:lnSpc>
                          <a:spcPct val="107000"/>
                        </a:lnSpc>
                        <a:spcAft>
                          <a:spcPts val="800"/>
                        </a:spcAft>
                      </a:pPr>
                      <a:r>
                        <a:rPr lang="es-CO" sz="2000">
                          <a:effectLst/>
                        </a:rPr>
                        <a:t>100%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tc>
                  <a:txBody>
                    <a:bodyPr/>
                    <a:lstStyle/>
                    <a:p>
                      <a:pPr algn="ctr">
                        <a:lnSpc>
                          <a:spcPct val="107000"/>
                        </a:lnSpc>
                        <a:spcAft>
                          <a:spcPts val="800"/>
                        </a:spcAft>
                      </a:pPr>
                      <a:r>
                        <a:rPr lang="es-CO" sz="2000" dirty="0">
                          <a:effectLst/>
                        </a:rPr>
                        <a:t>200.000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15035" marR="15035" marT="0" marB="0" anchor="ctr"/>
                </a:tc>
                <a:extLst>
                  <a:ext uri="{0D108BD9-81ED-4DB2-BD59-A6C34878D82A}">
                    <a16:rowId xmlns:a16="http://schemas.microsoft.com/office/drawing/2014/main" val="1479745342"/>
                  </a:ext>
                </a:extLst>
              </a:tr>
              <a:tr h="414573">
                <a:tc>
                  <a:txBody>
                    <a:bodyPr/>
                    <a:lstStyle/>
                    <a:p>
                      <a:pPr algn="ctr">
                        <a:lnSpc>
                          <a:spcPct val="107000"/>
                        </a:lnSpc>
                        <a:spcAft>
                          <a:spcPts val="800"/>
                        </a:spcAft>
                      </a:pPr>
                      <a:r>
                        <a:rPr lang="es-C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s-CO" sz="2000" b="1" kern="1200" dirty="0">
                          <a:solidFill>
                            <a:schemeClr val="lt1"/>
                          </a:solidFill>
                          <a:effectLst/>
                          <a:latin typeface="+mn-lt"/>
                          <a:ea typeface="+mn-ea"/>
                          <a:cs typeface="+mn-cs"/>
                        </a:rPr>
                        <a:t>4</a:t>
                      </a:r>
                    </a:p>
                  </a:txBody>
                  <a:tcPr marL="44450" marR="44450" marT="0" marB="0" anchor="ctr"/>
                </a:tc>
                <a:tc>
                  <a:txBody>
                    <a:bodyPr/>
                    <a:lstStyle/>
                    <a:p>
                      <a:pPr>
                        <a:lnSpc>
                          <a:spcPct val="107000"/>
                        </a:lnSpc>
                        <a:spcAft>
                          <a:spcPts val="800"/>
                        </a:spcAft>
                      </a:pPr>
                      <a:r>
                        <a:rPr lang="es-C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Evento institucional : Conmemoración de los 30 años de la ley 70 de 1993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nSpc>
                          <a:spcPct val="107000"/>
                        </a:lnSpc>
                        <a:spcAft>
                          <a:spcPts val="800"/>
                        </a:spcAft>
                      </a:pPr>
                      <a:r>
                        <a:rPr lang="es-C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100 % del Evento institucional : Conmemoración de los 30 años de la ley 70 de 1993 realizado en las fechas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800"/>
                        </a:spcAft>
                      </a:pPr>
                      <a:r>
                        <a:rPr lang="es-C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800"/>
                        </a:spcAft>
                      </a:pPr>
                      <a:r>
                        <a:rPr lang="es-CO"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50.000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540044576"/>
                  </a:ext>
                </a:extLst>
              </a:tr>
            </a:tbl>
          </a:graphicData>
        </a:graphic>
      </p:graphicFrame>
    </p:spTree>
    <p:extLst>
      <p:ext uri="{BB962C8B-B14F-4D97-AF65-F5344CB8AC3E}">
        <p14:creationId xmlns:p14="http://schemas.microsoft.com/office/powerpoint/2010/main" val="41884601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a:t>
            </a:r>
          </a:p>
        </p:txBody>
      </p:sp>
      <p:graphicFrame>
        <p:nvGraphicFramePr>
          <p:cNvPr id="6" name="Tabla 5">
            <a:extLst>
              <a:ext uri="{FF2B5EF4-FFF2-40B4-BE49-F238E27FC236}">
                <a16:creationId xmlns:a16="http://schemas.microsoft.com/office/drawing/2014/main" id="{2F8F982E-9F16-278A-708B-36F32079093D}"/>
              </a:ext>
            </a:extLst>
          </p:cNvPr>
          <p:cNvGraphicFramePr>
            <a:graphicFrameLocks noGrp="1"/>
          </p:cNvGraphicFramePr>
          <p:nvPr>
            <p:extLst>
              <p:ext uri="{D42A27DB-BD31-4B8C-83A1-F6EECF244321}">
                <p14:modId xmlns:p14="http://schemas.microsoft.com/office/powerpoint/2010/main" val="4086303532"/>
              </p:ext>
            </p:extLst>
          </p:nvPr>
        </p:nvGraphicFramePr>
        <p:xfrm>
          <a:off x="381000" y="1599060"/>
          <a:ext cx="17068799" cy="7276556"/>
        </p:xfrm>
        <a:graphic>
          <a:graphicData uri="http://schemas.openxmlformats.org/drawingml/2006/table">
            <a:tbl>
              <a:tblPr firstRow="1" firstCol="1" bandRow="1">
                <a:tableStyleId>{5C22544A-7EE6-4342-B048-85BDC9FD1C3A}</a:tableStyleId>
              </a:tblPr>
              <a:tblGrid>
                <a:gridCol w="690750">
                  <a:extLst>
                    <a:ext uri="{9D8B030D-6E8A-4147-A177-3AD203B41FA5}">
                      <a16:colId xmlns:a16="http://schemas.microsoft.com/office/drawing/2014/main" val="2673828174"/>
                    </a:ext>
                  </a:extLst>
                </a:gridCol>
                <a:gridCol w="5992447">
                  <a:extLst>
                    <a:ext uri="{9D8B030D-6E8A-4147-A177-3AD203B41FA5}">
                      <a16:colId xmlns:a16="http://schemas.microsoft.com/office/drawing/2014/main" val="718397820"/>
                    </a:ext>
                  </a:extLst>
                </a:gridCol>
                <a:gridCol w="6679944">
                  <a:extLst>
                    <a:ext uri="{9D8B030D-6E8A-4147-A177-3AD203B41FA5}">
                      <a16:colId xmlns:a16="http://schemas.microsoft.com/office/drawing/2014/main" val="1496400377"/>
                    </a:ext>
                  </a:extLst>
                </a:gridCol>
                <a:gridCol w="1852829">
                  <a:extLst>
                    <a:ext uri="{9D8B030D-6E8A-4147-A177-3AD203B41FA5}">
                      <a16:colId xmlns:a16="http://schemas.microsoft.com/office/drawing/2014/main" val="4268215591"/>
                    </a:ext>
                  </a:extLst>
                </a:gridCol>
                <a:gridCol w="1852829">
                  <a:extLst>
                    <a:ext uri="{9D8B030D-6E8A-4147-A177-3AD203B41FA5}">
                      <a16:colId xmlns:a16="http://schemas.microsoft.com/office/drawing/2014/main" val="2080786980"/>
                    </a:ext>
                  </a:extLst>
                </a:gridCol>
              </a:tblGrid>
              <a:tr h="338365">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870580543"/>
                  </a:ext>
                </a:extLst>
              </a:tr>
              <a:tr h="284694">
                <a:tc gridSpan="5">
                  <a:txBody>
                    <a:bodyPr/>
                    <a:lstStyle/>
                    <a:p>
                      <a:pPr algn="ctr">
                        <a:lnSpc>
                          <a:spcPct val="107000"/>
                        </a:lnSpc>
                        <a:spcAft>
                          <a:spcPts val="800"/>
                        </a:spcAft>
                      </a:pPr>
                      <a:r>
                        <a:rPr lang="es-ES" sz="2000" dirty="0">
                          <a:effectLst/>
                        </a:rPr>
                        <a:t>FORMATO DE LOGROS Y AVANCES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117541994"/>
                  </a:ext>
                </a:extLst>
              </a:tr>
              <a:tr h="364740">
                <a:tc gridSpan="5">
                  <a:txBody>
                    <a:bodyPr/>
                    <a:lstStyle/>
                    <a:p>
                      <a:pPr>
                        <a:lnSpc>
                          <a:spcPct val="107000"/>
                        </a:lnSpc>
                        <a:spcAft>
                          <a:spcPts val="800"/>
                        </a:spcAft>
                      </a:pPr>
                      <a:r>
                        <a:rPr lang="es-CO" sz="2000">
                          <a:effectLst/>
                        </a:rPr>
                        <a:t>Nombre del Proyecto: ETNOEDUCACIÓN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835671734"/>
                  </a:ext>
                </a:extLst>
              </a:tr>
              <a:tr h="364740">
                <a:tc gridSpan="5">
                  <a:txBody>
                    <a:bodyPr/>
                    <a:lstStyle/>
                    <a:p>
                      <a:pPr>
                        <a:lnSpc>
                          <a:spcPct val="107000"/>
                        </a:lnSpc>
                        <a:spcAft>
                          <a:spcPts val="800"/>
                        </a:spcAft>
                      </a:pPr>
                      <a:r>
                        <a:rPr lang="es-CO" sz="2000">
                          <a:effectLst/>
                        </a:rPr>
                        <a:t>Coordinador del Proyecto:  TAYNI MENDOZA SALAS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61955950"/>
                  </a:ext>
                </a:extLst>
              </a:tr>
              <a:tr h="364740">
                <a:tc gridSpan="5">
                  <a:txBody>
                    <a:bodyPr/>
                    <a:lstStyle/>
                    <a:p>
                      <a:pPr>
                        <a:lnSpc>
                          <a:spcPct val="107000"/>
                        </a:lnSpc>
                        <a:spcAft>
                          <a:spcPts val="800"/>
                        </a:spcAft>
                      </a:pPr>
                      <a:r>
                        <a:rPr lang="es-CO" sz="2000" dirty="0">
                          <a:effectLst/>
                        </a:rPr>
                        <a:t>Presupuesto asignado: 3.000.000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44521245"/>
                  </a:ext>
                </a:extLst>
              </a:tr>
              <a:tr h="306382">
                <a:tc>
                  <a:txBody>
                    <a:bodyPr/>
                    <a:lstStyle/>
                    <a:p>
                      <a:pPr algn="ctr">
                        <a:lnSpc>
                          <a:spcPct val="107000"/>
                        </a:lnSpc>
                        <a:spcAft>
                          <a:spcPts val="800"/>
                        </a:spcAft>
                      </a:pPr>
                      <a:r>
                        <a:rPr lang="es-CO" sz="2000">
                          <a:effectLst/>
                        </a:rPr>
                        <a:t>No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Actividades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a:effectLst/>
                        </a:rPr>
                        <a:t>Logros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extLst>
                  <a:ext uri="{0D108BD9-81ED-4DB2-BD59-A6C34878D82A}">
                    <a16:rowId xmlns:a16="http://schemas.microsoft.com/office/drawing/2014/main" val="699947954"/>
                  </a:ext>
                </a:extLst>
              </a:tr>
              <a:tr h="2497258">
                <a:tc>
                  <a:txBody>
                    <a:bodyPr/>
                    <a:lstStyle/>
                    <a:p>
                      <a:pPr algn="ctr">
                        <a:lnSpc>
                          <a:spcPct val="107000"/>
                        </a:lnSpc>
                        <a:spcAft>
                          <a:spcPts val="800"/>
                        </a:spcAft>
                      </a:pPr>
                      <a:r>
                        <a:rPr lang="es-CO" sz="2000" dirty="0">
                          <a:effectLst/>
                        </a:rPr>
                        <a:t>5</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just">
                        <a:lnSpc>
                          <a:spcPct val="107000"/>
                        </a:lnSpc>
                        <a:spcAft>
                          <a:spcPts val="800"/>
                        </a:spcAft>
                      </a:pPr>
                      <a:r>
                        <a:rPr lang="es-CO" sz="2000" dirty="0">
                          <a:effectLst/>
                        </a:rPr>
                        <a:t> Participación externa en el evento “Arte, espiritualidad, saberes y sabores de los afrocolombianos y su diáspora” realizado por el Equipo de Etnoeducación Cartagena y Bolívar.</a:t>
                      </a:r>
                    </a:p>
                    <a:p>
                      <a:pPr algn="just">
                        <a:lnSpc>
                          <a:spcPct val="107000"/>
                        </a:lnSpc>
                        <a:spcAft>
                          <a:spcPts val="800"/>
                        </a:spcAft>
                      </a:pPr>
                      <a:r>
                        <a:rPr lang="es-CO" sz="2000" dirty="0">
                          <a:effectLst/>
                        </a:rPr>
                        <a:t> </a:t>
                      </a:r>
                    </a:p>
                    <a:p>
                      <a:pPr algn="just">
                        <a:lnSpc>
                          <a:spcPct val="107000"/>
                        </a:lnSpc>
                        <a:spcAft>
                          <a:spcPts val="800"/>
                        </a:spcAft>
                      </a:pPr>
                      <a:r>
                        <a:rPr lang="es-CO" sz="2000" dirty="0">
                          <a:effectLst/>
                        </a:rPr>
                        <a:t>Participación  externa en Concurso de Historia afro – I.E Pedro Romero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nSpc>
                          <a:spcPct val="107000"/>
                        </a:lnSpc>
                        <a:spcAft>
                          <a:spcPts val="800"/>
                        </a:spcAft>
                      </a:pPr>
                      <a:r>
                        <a:rPr lang="es-CO" sz="2000" dirty="0">
                          <a:effectLst/>
                        </a:rPr>
                        <a:t> 100 % de los estudiantes y maestros seleccionados asistieron y participaron de la invitación del Evento externo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$200.000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extLst>
                  <a:ext uri="{0D108BD9-81ED-4DB2-BD59-A6C34878D82A}">
                    <a16:rowId xmlns:a16="http://schemas.microsoft.com/office/drawing/2014/main" val="1617299114"/>
                  </a:ext>
                </a:extLst>
              </a:tr>
              <a:tr h="1636470">
                <a:tc>
                  <a:txBody>
                    <a:bodyPr/>
                    <a:lstStyle/>
                    <a:p>
                      <a:pPr algn="ctr">
                        <a:lnSpc>
                          <a:spcPct val="107000"/>
                        </a:lnSpc>
                        <a:spcAft>
                          <a:spcPts val="800"/>
                        </a:spcAft>
                      </a:pPr>
                      <a:r>
                        <a:rPr lang="es-CO" sz="2000" dirty="0">
                          <a:effectLst/>
                        </a:rPr>
                        <a:t>6</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just">
                        <a:lnSpc>
                          <a:spcPct val="107000"/>
                        </a:lnSpc>
                        <a:spcAft>
                          <a:spcPts val="800"/>
                        </a:spcAft>
                      </a:pPr>
                      <a:r>
                        <a:rPr lang="es-CO" sz="2000">
                          <a:effectLst/>
                        </a:rPr>
                        <a:t> Guías de trabajo con material Etnoeducativo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just">
                        <a:lnSpc>
                          <a:spcPct val="107000"/>
                        </a:lnSpc>
                        <a:spcAft>
                          <a:spcPts val="800"/>
                        </a:spcAft>
                      </a:pPr>
                      <a:r>
                        <a:rPr lang="es-CO" sz="2000" dirty="0">
                          <a:effectLst/>
                        </a:rPr>
                        <a:t> 100% de las guías etnoeducativas impresas y entregadas en los diferentes grados y niveles de la Institución Etnoeducativa destinadas a las actividades de apropiación de conocimientos entorno a la identidad y diversidad cultural</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100 %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$350.000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extLst>
                  <a:ext uri="{0D108BD9-81ED-4DB2-BD59-A6C34878D82A}">
                    <a16:rowId xmlns:a16="http://schemas.microsoft.com/office/drawing/2014/main" val="1774205635"/>
                  </a:ext>
                </a:extLst>
              </a:tr>
              <a:tr h="1086927">
                <a:tc>
                  <a:txBody>
                    <a:bodyPr/>
                    <a:lstStyle/>
                    <a:p>
                      <a:pPr algn="ctr">
                        <a:lnSpc>
                          <a:spcPct val="107000"/>
                        </a:lnSpc>
                        <a:spcAft>
                          <a:spcPts val="800"/>
                        </a:spcAft>
                      </a:pPr>
                      <a:r>
                        <a:rPr lang="es-CO" sz="2000" dirty="0">
                          <a:effectLst/>
                        </a:rPr>
                        <a:t>7 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nSpc>
                          <a:spcPct val="107000"/>
                        </a:lnSpc>
                        <a:spcAft>
                          <a:spcPts val="800"/>
                        </a:spcAft>
                      </a:pPr>
                      <a:r>
                        <a:rPr lang="es-CO" sz="2000">
                          <a:effectLst/>
                        </a:rPr>
                        <a:t> Realización del III Cabildo de la independencia Anamariavelista</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nSpc>
                          <a:spcPct val="107000"/>
                        </a:lnSpc>
                        <a:spcAft>
                          <a:spcPts val="800"/>
                        </a:spcAft>
                      </a:pPr>
                      <a:r>
                        <a:rPr lang="es-CO" sz="2000">
                          <a:effectLst/>
                        </a:rPr>
                        <a:t>100 % del Evento institucional: III Cabildo de la independencia Anamariavelista realizado con la participación de toda la comunidad educativa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tc>
                  <a:txBody>
                    <a:bodyPr/>
                    <a:lstStyle/>
                    <a:p>
                      <a:pPr algn="ctr">
                        <a:lnSpc>
                          <a:spcPct val="107000"/>
                        </a:lnSpc>
                        <a:spcAft>
                          <a:spcPts val="800"/>
                        </a:spcAft>
                      </a:pPr>
                      <a:r>
                        <a:rPr lang="es-CO" sz="2000" dirty="0">
                          <a:effectLst/>
                        </a:rPr>
                        <a:t> $1.800.000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642" marR="37642" marT="0" marB="0" anchor="ctr"/>
                </a:tc>
                <a:extLst>
                  <a:ext uri="{0D108BD9-81ED-4DB2-BD59-A6C34878D82A}">
                    <a16:rowId xmlns:a16="http://schemas.microsoft.com/office/drawing/2014/main" val="2295150017"/>
                  </a:ext>
                </a:extLst>
              </a:tr>
            </a:tbl>
          </a:graphicData>
        </a:graphic>
      </p:graphicFrame>
    </p:spTree>
    <p:extLst>
      <p:ext uri="{BB962C8B-B14F-4D97-AF65-F5344CB8AC3E}">
        <p14:creationId xmlns:p14="http://schemas.microsoft.com/office/powerpoint/2010/main" val="16143545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 </a:t>
            </a:r>
            <a:r>
              <a:rPr lang="es-ES" sz="3200" b="1" dirty="0">
                <a:solidFill>
                  <a:srgbClr val="0070C0"/>
                </a:solidFill>
              </a:rPr>
              <a:t>Dirección de grupo para  divulgar la importancia del día Nacional de las lenguas nativas y el día internacional de las lenguas maternas</a:t>
            </a:r>
            <a:endParaRPr lang="es-CO" sz="3200" b="1" dirty="0">
              <a:solidFill>
                <a:srgbClr val="0070C0"/>
              </a:solidFill>
            </a:endParaRPr>
          </a:p>
        </p:txBody>
      </p:sp>
      <p:pic>
        <p:nvPicPr>
          <p:cNvPr id="3" name="Imagen 2">
            <a:extLst>
              <a:ext uri="{FF2B5EF4-FFF2-40B4-BE49-F238E27FC236}">
                <a16:creationId xmlns:a16="http://schemas.microsoft.com/office/drawing/2014/main" id="{4DD83537-40C6-CC73-9B35-1E284646F2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2400300"/>
            <a:ext cx="6238948" cy="3886200"/>
          </a:xfrm>
          <a:prstGeom prst="rect">
            <a:avLst/>
          </a:prstGeom>
          <a:ln>
            <a:noFill/>
          </a:ln>
          <a:effectLst>
            <a:softEdge rad="112500"/>
          </a:effectLst>
        </p:spPr>
      </p:pic>
      <p:pic>
        <p:nvPicPr>
          <p:cNvPr id="4" name="Imagen 3">
            <a:extLst>
              <a:ext uri="{FF2B5EF4-FFF2-40B4-BE49-F238E27FC236}">
                <a16:creationId xmlns:a16="http://schemas.microsoft.com/office/drawing/2014/main" id="{AB05055F-367C-9831-AF2E-295C9987B2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9000" y="5905500"/>
            <a:ext cx="6152231" cy="3278505"/>
          </a:xfrm>
          <a:prstGeom prst="rect">
            <a:avLst/>
          </a:prstGeom>
          <a:ln>
            <a:noFill/>
          </a:ln>
          <a:effectLst>
            <a:softEdge rad="112500"/>
          </a:effectLst>
        </p:spPr>
      </p:pic>
      <p:pic>
        <p:nvPicPr>
          <p:cNvPr id="5" name="Imagen 4">
            <a:extLst>
              <a:ext uri="{FF2B5EF4-FFF2-40B4-BE49-F238E27FC236}">
                <a16:creationId xmlns:a16="http://schemas.microsoft.com/office/drawing/2014/main" id="{39EB1629-CF5D-7B60-A62F-8DAC0443A8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49200" y="1939950"/>
            <a:ext cx="3048000" cy="4271595"/>
          </a:xfrm>
          <a:prstGeom prst="rect">
            <a:avLst/>
          </a:prstGeom>
          <a:ln>
            <a:noFill/>
          </a:ln>
          <a:effectLst>
            <a:softEdge rad="112500"/>
          </a:effectLst>
        </p:spPr>
      </p:pic>
    </p:spTree>
    <p:extLst>
      <p:ext uri="{BB962C8B-B14F-4D97-AF65-F5344CB8AC3E}">
        <p14:creationId xmlns:p14="http://schemas.microsoft.com/office/powerpoint/2010/main" val="29643472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 </a:t>
            </a:r>
            <a:r>
              <a:rPr lang="es-ES" sz="3200" b="1" dirty="0">
                <a:solidFill>
                  <a:srgbClr val="0070C0"/>
                </a:solidFill>
              </a:rPr>
              <a:t>Evento institucional: Festival del Dulce Trato</a:t>
            </a:r>
            <a:endParaRPr lang="es-CO" sz="3200" b="1" dirty="0">
              <a:solidFill>
                <a:srgbClr val="0070C0"/>
              </a:solidFill>
            </a:endParaRPr>
          </a:p>
        </p:txBody>
      </p:sp>
      <p:pic>
        <p:nvPicPr>
          <p:cNvPr id="7" name="Imagen 6">
            <a:extLst>
              <a:ext uri="{FF2B5EF4-FFF2-40B4-BE49-F238E27FC236}">
                <a16:creationId xmlns:a16="http://schemas.microsoft.com/office/drawing/2014/main" id="{FAA43D11-F484-3A58-C1F9-248E34BE0AB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35223" y="1706676"/>
            <a:ext cx="5010451" cy="4495800"/>
          </a:xfrm>
          <a:prstGeom prst="rect">
            <a:avLst/>
          </a:prstGeom>
          <a:ln>
            <a:noFill/>
          </a:ln>
          <a:effectLst>
            <a:softEdge rad="112500"/>
          </a:effectLst>
        </p:spPr>
      </p:pic>
      <p:pic>
        <p:nvPicPr>
          <p:cNvPr id="6" name="Imagen 5">
            <a:extLst>
              <a:ext uri="{FF2B5EF4-FFF2-40B4-BE49-F238E27FC236}">
                <a16:creationId xmlns:a16="http://schemas.microsoft.com/office/drawing/2014/main" id="{16C22B76-833D-87D4-F0F8-235FED4D118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4607" y="4946401"/>
            <a:ext cx="7013165" cy="3946253"/>
          </a:xfrm>
          <a:prstGeom prst="rect">
            <a:avLst/>
          </a:prstGeom>
          <a:ln>
            <a:noFill/>
          </a:ln>
          <a:effectLst>
            <a:softEdge rad="112500"/>
          </a:effectLst>
        </p:spPr>
      </p:pic>
      <p:pic>
        <p:nvPicPr>
          <p:cNvPr id="8" name="Imagen 7">
            <a:extLst>
              <a:ext uri="{FF2B5EF4-FFF2-40B4-BE49-F238E27FC236}">
                <a16:creationId xmlns:a16="http://schemas.microsoft.com/office/drawing/2014/main" id="{14235A92-74C2-3639-186C-35C7D0D171E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245674" y="3954576"/>
            <a:ext cx="4897719" cy="4938078"/>
          </a:xfrm>
          <a:prstGeom prst="rect">
            <a:avLst/>
          </a:prstGeom>
          <a:ln>
            <a:noFill/>
          </a:ln>
          <a:effectLst>
            <a:softEdge rad="112500"/>
          </a:effectLst>
        </p:spPr>
      </p:pic>
    </p:spTree>
    <p:extLst>
      <p:ext uri="{BB962C8B-B14F-4D97-AF65-F5344CB8AC3E}">
        <p14:creationId xmlns:p14="http://schemas.microsoft.com/office/powerpoint/2010/main" val="3808547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9E46F17-AF47-9A53-1247-7D47E75594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15800" y="1756179"/>
            <a:ext cx="3657600" cy="4953000"/>
          </a:xfrm>
          <a:prstGeom prst="rect">
            <a:avLst/>
          </a:prstGeom>
          <a:ln>
            <a:noFill/>
          </a:ln>
          <a:effectLst>
            <a:softEdge rad="112500"/>
          </a:effectLst>
        </p:spPr>
      </p:pic>
      <p:pic>
        <p:nvPicPr>
          <p:cNvPr id="4" name="Imagen 3">
            <a:extLst>
              <a:ext uri="{FF2B5EF4-FFF2-40B4-BE49-F238E27FC236}">
                <a16:creationId xmlns:a16="http://schemas.microsoft.com/office/drawing/2014/main" id="{C7E4A898-DAE1-FD93-51D7-E6D0DA415D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5448300"/>
            <a:ext cx="6134099" cy="3981485"/>
          </a:xfrm>
          <a:prstGeom prst="rect">
            <a:avLst/>
          </a:prstGeom>
          <a:ln>
            <a:noFill/>
          </a:ln>
          <a:effectLst>
            <a:softEdge rad="112500"/>
          </a:effectLst>
        </p:spPr>
      </p:pic>
      <p:sp>
        <p:nvSpPr>
          <p:cNvPr id="2" name="Rectángulo 1"/>
          <p:cNvSpPr/>
          <p:nvPr/>
        </p:nvSpPr>
        <p:spPr>
          <a:xfrm>
            <a:off x="304801" y="190500"/>
            <a:ext cx="174498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Evento institucional Kandanga “Por la paz, la convivencia pacífica y el reconocimiento de la interculturalidad”</a:t>
            </a:r>
            <a:endParaRPr lang="es-CO" sz="3200" b="1" dirty="0">
              <a:solidFill>
                <a:srgbClr val="0070C0"/>
              </a:solidFill>
            </a:endParaRPr>
          </a:p>
        </p:txBody>
      </p:sp>
      <p:pic>
        <p:nvPicPr>
          <p:cNvPr id="3" name="Imagen 2">
            <a:extLst>
              <a:ext uri="{FF2B5EF4-FFF2-40B4-BE49-F238E27FC236}">
                <a16:creationId xmlns:a16="http://schemas.microsoft.com/office/drawing/2014/main" id="{E337AA01-BDB1-4DAF-9F90-540967050EA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5665" y="2205990"/>
            <a:ext cx="6011461" cy="4953000"/>
          </a:xfrm>
          <a:prstGeom prst="rect">
            <a:avLst/>
          </a:prstGeom>
          <a:ln>
            <a:noFill/>
          </a:ln>
          <a:effectLst>
            <a:softEdge rad="112500"/>
          </a:effectLst>
        </p:spPr>
      </p:pic>
    </p:spTree>
    <p:extLst>
      <p:ext uri="{BB962C8B-B14F-4D97-AF65-F5344CB8AC3E}">
        <p14:creationId xmlns:p14="http://schemas.microsoft.com/office/powerpoint/2010/main" val="8530033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Evento institucional: Conmemoración de los 30 años de la ley 70 de 1993</a:t>
            </a:r>
            <a:endParaRPr lang="es-CO" sz="3200" b="1" dirty="0">
              <a:solidFill>
                <a:srgbClr val="0070C0"/>
              </a:solidFill>
            </a:endParaRPr>
          </a:p>
        </p:txBody>
      </p:sp>
    </p:spTree>
    <p:extLst>
      <p:ext uri="{BB962C8B-B14F-4D97-AF65-F5344CB8AC3E}">
        <p14:creationId xmlns:p14="http://schemas.microsoft.com/office/powerpoint/2010/main" val="937943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2062103"/>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Participación externa en el evento “Arte, espiritualidad, saberes y sabores de los afrocolombianos y su diáspora” realizado por el Equipo de Etnoeducación Cartagena y Bolívar</a:t>
            </a:r>
            <a:endParaRPr lang="es-CO" sz="3200" b="1" dirty="0">
              <a:solidFill>
                <a:srgbClr val="0070C0"/>
              </a:solidFill>
            </a:endParaRPr>
          </a:p>
        </p:txBody>
      </p:sp>
      <p:pic>
        <p:nvPicPr>
          <p:cNvPr id="3" name="Imagen 2">
            <a:extLst>
              <a:ext uri="{FF2B5EF4-FFF2-40B4-BE49-F238E27FC236}">
                <a16:creationId xmlns:a16="http://schemas.microsoft.com/office/drawing/2014/main" id="{A38758BB-CF0C-DC30-4BE9-539AF182EE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48800" y="2775045"/>
            <a:ext cx="6747840" cy="5105400"/>
          </a:xfrm>
          <a:prstGeom prst="rect">
            <a:avLst/>
          </a:prstGeom>
          <a:ln>
            <a:noFill/>
          </a:ln>
          <a:effectLst>
            <a:softEdge rad="112500"/>
          </a:effectLst>
        </p:spPr>
      </p:pic>
      <p:pic>
        <p:nvPicPr>
          <p:cNvPr id="4" name="Imagen 3">
            <a:extLst>
              <a:ext uri="{FF2B5EF4-FFF2-40B4-BE49-F238E27FC236}">
                <a16:creationId xmlns:a16="http://schemas.microsoft.com/office/drawing/2014/main" id="{9CE5CF84-57A1-F7A0-FF45-BDC72FB2053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1360" y="2775045"/>
            <a:ext cx="5997086" cy="5105400"/>
          </a:xfrm>
          <a:prstGeom prst="rect">
            <a:avLst/>
          </a:prstGeom>
          <a:ln>
            <a:noFill/>
          </a:ln>
          <a:effectLst>
            <a:softEdge rad="112500"/>
          </a:effectLst>
        </p:spPr>
      </p:pic>
    </p:spTree>
    <p:extLst>
      <p:ext uri="{BB962C8B-B14F-4D97-AF65-F5344CB8AC3E}">
        <p14:creationId xmlns:p14="http://schemas.microsoft.com/office/powerpoint/2010/main" val="2586307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Participación  externa en Concurso de Historia afro – I.E Pedro Romero</a:t>
            </a:r>
            <a:endParaRPr lang="es-CO" sz="3200" b="1" dirty="0">
              <a:solidFill>
                <a:srgbClr val="0070C0"/>
              </a:solidFill>
            </a:endParaRPr>
          </a:p>
        </p:txBody>
      </p:sp>
      <p:pic>
        <p:nvPicPr>
          <p:cNvPr id="5" name="Imagen 4">
            <a:extLst>
              <a:ext uri="{FF2B5EF4-FFF2-40B4-BE49-F238E27FC236}">
                <a16:creationId xmlns:a16="http://schemas.microsoft.com/office/drawing/2014/main" id="{1A4CA15A-BF45-5384-5196-24D3648FC40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4999" y="2357755"/>
            <a:ext cx="6458263" cy="4843145"/>
          </a:xfrm>
          <a:prstGeom prst="rect">
            <a:avLst/>
          </a:prstGeom>
          <a:ln>
            <a:noFill/>
          </a:ln>
          <a:effectLst>
            <a:softEdge rad="112500"/>
          </a:effectLst>
        </p:spPr>
      </p:pic>
      <p:pic>
        <p:nvPicPr>
          <p:cNvPr id="6" name="Imagen 5">
            <a:extLst>
              <a:ext uri="{FF2B5EF4-FFF2-40B4-BE49-F238E27FC236}">
                <a16:creationId xmlns:a16="http://schemas.microsoft.com/office/drawing/2014/main" id="{7F1435F8-B79A-034A-BFD5-82D1A96190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8800" y="2357756"/>
            <a:ext cx="5247471" cy="4843144"/>
          </a:xfrm>
          <a:prstGeom prst="rect">
            <a:avLst/>
          </a:prstGeom>
          <a:ln>
            <a:noFill/>
          </a:ln>
          <a:effectLst>
            <a:softEdge rad="112500"/>
          </a:effectLst>
        </p:spPr>
      </p:pic>
    </p:spTree>
    <p:extLst>
      <p:ext uri="{BB962C8B-B14F-4D97-AF65-F5344CB8AC3E}">
        <p14:creationId xmlns:p14="http://schemas.microsoft.com/office/powerpoint/2010/main" val="28232443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Guías de trabajo con material </a:t>
            </a:r>
            <a:r>
              <a:rPr lang="es-ES" sz="3200" b="1" dirty="0" err="1">
                <a:solidFill>
                  <a:srgbClr val="0070C0"/>
                </a:solidFill>
              </a:rPr>
              <a:t>etnoeducativo</a:t>
            </a:r>
            <a:endParaRPr lang="es-CO" sz="3200" b="1" dirty="0">
              <a:solidFill>
                <a:srgbClr val="0070C0"/>
              </a:solidFill>
            </a:endParaRPr>
          </a:p>
        </p:txBody>
      </p:sp>
      <p:pic>
        <p:nvPicPr>
          <p:cNvPr id="3" name="Imagen 2">
            <a:extLst>
              <a:ext uri="{FF2B5EF4-FFF2-40B4-BE49-F238E27FC236}">
                <a16:creationId xmlns:a16="http://schemas.microsoft.com/office/drawing/2014/main" id="{3162D926-3D3C-E6CF-CD23-B93E777F668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174" b="17893"/>
          <a:stretch/>
        </p:blipFill>
        <p:spPr bwMode="auto">
          <a:xfrm>
            <a:off x="5600700" y="1943100"/>
            <a:ext cx="7086600" cy="6008230"/>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94477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EA2F8A-B11F-045F-04B9-F3051485AE87}"/>
              </a:ext>
            </a:extLst>
          </p:cNvPr>
          <p:cNvSpPr txBox="1">
            <a:spLocks/>
          </p:cNvSpPr>
          <p:nvPr/>
        </p:nvSpPr>
        <p:spPr>
          <a:xfrm>
            <a:off x="2750024" y="890013"/>
            <a:ext cx="14935200" cy="105308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4800" b="1" dirty="0">
                <a:solidFill>
                  <a:srgbClr val="1C5739"/>
                </a:solidFill>
                <a:ea typeface="+mn-ea"/>
                <a:cs typeface="+mn-cs"/>
              </a:rPr>
              <a:t>Gestión Directiva según la guía 34 y normativas vigentes</a:t>
            </a:r>
          </a:p>
        </p:txBody>
      </p:sp>
      <p:pic>
        <p:nvPicPr>
          <p:cNvPr id="4" name="Imagen 3">
            <a:extLst>
              <a:ext uri="{FF2B5EF4-FFF2-40B4-BE49-F238E27FC236}">
                <a16:creationId xmlns:a16="http://schemas.microsoft.com/office/drawing/2014/main" id="{DFD56AFA-F746-72C9-DE2A-CFB0858164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776" y="266700"/>
            <a:ext cx="1895788" cy="2527717"/>
          </a:xfrm>
          <a:prstGeom prst="rect">
            <a:avLst/>
          </a:prstGeom>
        </p:spPr>
      </p:pic>
      <p:sp>
        <p:nvSpPr>
          <p:cNvPr id="7" name="Título 1">
            <a:extLst>
              <a:ext uri="{FF2B5EF4-FFF2-40B4-BE49-F238E27FC236}">
                <a16:creationId xmlns:a16="http://schemas.microsoft.com/office/drawing/2014/main" id="{1984E85C-E95E-6284-FD16-7563AC2F66CE}"/>
              </a:ext>
            </a:extLst>
          </p:cNvPr>
          <p:cNvSpPr txBox="1">
            <a:spLocks/>
          </p:cNvSpPr>
          <p:nvPr/>
        </p:nvSpPr>
        <p:spPr>
          <a:xfrm>
            <a:off x="895092" y="4853179"/>
            <a:ext cx="15544800" cy="71498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a:t>Procesos de la gestión Directiva</a:t>
            </a:r>
            <a:endParaRPr lang="es-CO" sz="3200" b="1" dirty="0"/>
          </a:p>
        </p:txBody>
      </p:sp>
      <p:sp>
        <p:nvSpPr>
          <p:cNvPr id="9" name="Título 1">
            <a:extLst>
              <a:ext uri="{FF2B5EF4-FFF2-40B4-BE49-F238E27FC236}">
                <a16:creationId xmlns:a16="http://schemas.microsoft.com/office/drawing/2014/main" id="{46139069-A3AA-64DD-0ED6-32057BE0AC28}"/>
              </a:ext>
            </a:extLst>
          </p:cNvPr>
          <p:cNvSpPr txBox="1">
            <a:spLocks/>
          </p:cNvSpPr>
          <p:nvPr/>
        </p:nvSpPr>
        <p:spPr>
          <a:xfrm>
            <a:off x="1008796" y="3275023"/>
            <a:ext cx="16306799" cy="714986"/>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dirty="0"/>
              <a:t>La Gestión Directiva es un componente fundamental del sistema de gestión escolar que busca mejorar la calidad educativa a través del liderazgo y la toma de decisiones estratégicas. (MEN – Ministerio de Educación Nacional de Colombia)</a:t>
            </a:r>
            <a:endParaRPr lang="es-CO" sz="3200" dirty="0"/>
          </a:p>
        </p:txBody>
      </p:sp>
      <p:pic>
        <p:nvPicPr>
          <p:cNvPr id="27" name="Imagen 26">
            <a:extLst>
              <a:ext uri="{FF2B5EF4-FFF2-40B4-BE49-F238E27FC236}">
                <a16:creationId xmlns:a16="http://schemas.microsoft.com/office/drawing/2014/main" id="{5CFEBB2C-604B-8E97-1BC1-AF11631B3995}"/>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371600" y="6255327"/>
            <a:ext cx="16306800" cy="2743200"/>
          </a:xfrm>
          <a:prstGeom prst="rect">
            <a:avLst/>
          </a:prstGeom>
        </p:spPr>
      </p:pic>
      <p:sp>
        <p:nvSpPr>
          <p:cNvPr id="3" name="Elipse 2">
            <a:extLst>
              <a:ext uri="{FF2B5EF4-FFF2-40B4-BE49-F238E27FC236}">
                <a16:creationId xmlns:a16="http://schemas.microsoft.com/office/drawing/2014/main" id="{798635E6-21DC-6026-A32B-BD75D38ACE0E}"/>
              </a:ext>
            </a:extLst>
          </p:cNvPr>
          <p:cNvSpPr/>
          <p:nvPr/>
        </p:nvSpPr>
        <p:spPr>
          <a:xfrm>
            <a:off x="6019800" y="6667500"/>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5" name="Elipse 4">
            <a:extLst>
              <a:ext uri="{FF2B5EF4-FFF2-40B4-BE49-F238E27FC236}">
                <a16:creationId xmlns:a16="http://schemas.microsoft.com/office/drawing/2014/main" id="{40D7DB56-70F3-FA93-A9C3-7A6560C7A9EC}"/>
              </a:ext>
            </a:extLst>
          </p:cNvPr>
          <p:cNvSpPr/>
          <p:nvPr/>
        </p:nvSpPr>
        <p:spPr>
          <a:xfrm>
            <a:off x="8591292" y="6667500"/>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6" name="Elipse 5">
            <a:extLst>
              <a:ext uri="{FF2B5EF4-FFF2-40B4-BE49-F238E27FC236}">
                <a16:creationId xmlns:a16="http://schemas.microsoft.com/office/drawing/2014/main" id="{DF07E784-617D-E1E6-A1CC-A988535B869E}"/>
              </a:ext>
            </a:extLst>
          </p:cNvPr>
          <p:cNvSpPr/>
          <p:nvPr/>
        </p:nvSpPr>
        <p:spPr>
          <a:xfrm>
            <a:off x="10959205" y="6527042"/>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DA0094FE-B80A-AB33-A0B8-965233721A91}"/>
              </a:ext>
            </a:extLst>
          </p:cNvPr>
          <p:cNvSpPr/>
          <p:nvPr/>
        </p:nvSpPr>
        <p:spPr>
          <a:xfrm>
            <a:off x="13182600" y="6515100"/>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1" name="Elipse 10">
            <a:extLst>
              <a:ext uri="{FF2B5EF4-FFF2-40B4-BE49-F238E27FC236}">
                <a16:creationId xmlns:a16="http://schemas.microsoft.com/office/drawing/2014/main" id="{511CE7EA-179A-8232-C2CA-D9F87E7E2497}"/>
              </a:ext>
            </a:extLst>
          </p:cNvPr>
          <p:cNvSpPr/>
          <p:nvPr/>
        </p:nvSpPr>
        <p:spPr>
          <a:xfrm>
            <a:off x="15430500" y="6652146"/>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2" name="Elipse 11">
            <a:extLst>
              <a:ext uri="{FF2B5EF4-FFF2-40B4-BE49-F238E27FC236}">
                <a16:creationId xmlns:a16="http://schemas.microsoft.com/office/drawing/2014/main" id="{F7F2D1E7-74CF-186D-7278-63C0BADA494D}"/>
              </a:ext>
            </a:extLst>
          </p:cNvPr>
          <p:cNvSpPr/>
          <p:nvPr/>
        </p:nvSpPr>
        <p:spPr>
          <a:xfrm>
            <a:off x="17315595" y="6527042"/>
            <a:ext cx="152400" cy="3048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Realización del III Cabildo de la independencia Anamariavelista</a:t>
            </a:r>
            <a:endParaRPr lang="es-CO" sz="3200" b="1" dirty="0">
              <a:solidFill>
                <a:srgbClr val="0070C0"/>
              </a:solidFill>
            </a:endParaRPr>
          </a:p>
        </p:txBody>
      </p:sp>
      <p:pic>
        <p:nvPicPr>
          <p:cNvPr id="6" name="Imagen 5">
            <a:extLst>
              <a:ext uri="{FF2B5EF4-FFF2-40B4-BE49-F238E27FC236}">
                <a16:creationId xmlns:a16="http://schemas.microsoft.com/office/drawing/2014/main" id="{1545FD48-E9D9-7AA7-EB9C-047FCE0D047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5789" y="2628900"/>
            <a:ext cx="6937212" cy="5219700"/>
          </a:xfrm>
          <a:prstGeom prst="rect">
            <a:avLst/>
          </a:prstGeom>
          <a:ln>
            <a:noFill/>
          </a:ln>
          <a:effectLst>
            <a:softEdge rad="112500"/>
          </a:effectLst>
        </p:spPr>
      </p:pic>
      <p:pic>
        <p:nvPicPr>
          <p:cNvPr id="7" name="Imagen 6">
            <a:extLst>
              <a:ext uri="{FF2B5EF4-FFF2-40B4-BE49-F238E27FC236}">
                <a16:creationId xmlns:a16="http://schemas.microsoft.com/office/drawing/2014/main" id="{9E7F2474-5EF7-B514-DC48-DEA8A307388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00" y="2019300"/>
            <a:ext cx="4876800" cy="6483187"/>
          </a:xfrm>
          <a:prstGeom prst="rect">
            <a:avLst/>
          </a:prstGeom>
          <a:ln>
            <a:noFill/>
          </a:ln>
          <a:effectLst>
            <a:softEdge rad="112500"/>
          </a:effectLst>
        </p:spPr>
      </p:pic>
    </p:spTree>
    <p:extLst>
      <p:ext uri="{BB962C8B-B14F-4D97-AF65-F5344CB8AC3E}">
        <p14:creationId xmlns:p14="http://schemas.microsoft.com/office/powerpoint/2010/main" val="26697185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1" y="190500"/>
            <a:ext cx="17449800" cy="2062103"/>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Proyecto Educativo Comunitario (PEC) – Evidencias </a:t>
            </a:r>
            <a:r>
              <a:rPr lang="es-ES" sz="3200" b="1" dirty="0">
                <a:solidFill>
                  <a:srgbClr val="0070C0"/>
                </a:solidFill>
              </a:rPr>
              <a:t>- Insumos para el desarrollo de las actividades de socialización y apropiación de conocimientos en el tema de la identidad cultural y la diversidad cultural </a:t>
            </a:r>
            <a:endParaRPr lang="es-CO" sz="3200" b="1" dirty="0">
              <a:solidFill>
                <a:srgbClr val="0070C0"/>
              </a:solidFill>
            </a:endParaRPr>
          </a:p>
        </p:txBody>
      </p:sp>
      <p:pic>
        <p:nvPicPr>
          <p:cNvPr id="3" name="Imagen 2">
            <a:extLst>
              <a:ext uri="{FF2B5EF4-FFF2-40B4-BE49-F238E27FC236}">
                <a16:creationId xmlns:a16="http://schemas.microsoft.com/office/drawing/2014/main" id="{98192BAC-CADA-4067-1E40-7114C80C67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400300"/>
            <a:ext cx="5981700" cy="3493135"/>
          </a:xfrm>
          <a:prstGeom prst="rect">
            <a:avLst/>
          </a:prstGeom>
          <a:ln>
            <a:noFill/>
          </a:ln>
          <a:effectLst>
            <a:softEdge rad="112500"/>
          </a:effectLst>
        </p:spPr>
      </p:pic>
      <p:pic>
        <p:nvPicPr>
          <p:cNvPr id="4" name="Imagen 3">
            <a:extLst>
              <a:ext uri="{FF2B5EF4-FFF2-40B4-BE49-F238E27FC236}">
                <a16:creationId xmlns:a16="http://schemas.microsoft.com/office/drawing/2014/main" id="{A84E477A-DB12-0CC3-14F7-D39765FBB7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63200" y="2400300"/>
            <a:ext cx="3886200" cy="3581400"/>
          </a:xfrm>
          <a:prstGeom prst="rect">
            <a:avLst/>
          </a:prstGeom>
          <a:ln>
            <a:noFill/>
          </a:ln>
          <a:effectLst>
            <a:softEdge rad="112500"/>
          </a:effectLst>
        </p:spPr>
      </p:pic>
      <p:pic>
        <p:nvPicPr>
          <p:cNvPr id="5" name="Imagen 4">
            <a:extLst>
              <a:ext uri="{FF2B5EF4-FFF2-40B4-BE49-F238E27FC236}">
                <a16:creationId xmlns:a16="http://schemas.microsoft.com/office/drawing/2014/main" id="{CB0CD981-45B4-A201-C3B2-A98DE41C431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17835" y="6206108"/>
            <a:ext cx="7073270" cy="3361184"/>
          </a:xfrm>
          <a:prstGeom prst="rect">
            <a:avLst/>
          </a:prstGeom>
          <a:ln>
            <a:noFill/>
          </a:ln>
          <a:effectLst>
            <a:softEdge rad="112500"/>
          </a:effectLst>
        </p:spPr>
      </p:pic>
    </p:spTree>
    <p:extLst>
      <p:ext uri="{BB962C8B-B14F-4D97-AF65-F5344CB8AC3E}">
        <p14:creationId xmlns:p14="http://schemas.microsoft.com/office/powerpoint/2010/main" val="27251631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Democracia y Convivencia Ciudadana</a:t>
            </a:r>
          </a:p>
        </p:txBody>
      </p:sp>
      <p:graphicFrame>
        <p:nvGraphicFramePr>
          <p:cNvPr id="3" name="Tabla 2">
            <a:extLst>
              <a:ext uri="{FF2B5EF4-FFF2-40B4-BE49-F238E27FC236}">
                <a16:creationId xmlns:a16="http://schemas.microsoft.com/office/drawing/2014/main" id="{A54AA3DC-3104-454F-D478-6CCFD4EFA21A}"/>
              </a:ext>
            </a:extLst>
          </p:cNvPr>
          <p:cNvGraphicFramePr>
            <a:graphicFrameLocks noGrp="1"/>
          </p:cNvGraphicFramePr>
          <p:nvPr>
            <p:extLst>
              <p:ext uri="{D42A27DB-BD31-4B8C-83A1-F6EECF244321}">
                <p14:modId xmlns:p14="http://schemas.microsoft.com/office/powerpoint/2010/main" val="875649730"/>
              </p:ext>
            </p:extLst>
          </p:nvPr>
        </p:nvGraphicFramePr>
        <p:xfrm>
          <a:off x="304800" y="1585066"/>
          <a:ext cx="17449800" cy="8548629"/>
        </p:xfrm>
        <a:graphic>
          <a:graphicData uri="http://schemas.openxmlformats.org/drawingml/2006/table">
            <a:tbl>
              <a:tblPr firstRow="1" firstCol="1" bandRow="1">
                <a:tableStyleId>{5C22544A-7EE6-4342-B048-85BDC9FD1C3A}</a:tableStyleId>
              </a:tblPr>
              <a:tblGrid>
                <a:gridCol w="706169">
                  <a:extLst>
                    <a:ext uri="{9D8B030D-6E8A-4147-A177-3AD203B41FA5}">
                      <a16:colId xmlns:a16="http://schemas.microsoft.com/office/drawing/2014/main" val="2449095901"/>
                    </a:ext>
                  </a:extLst>
                </a:gridCol>
                <a:gridCol w="6126207">
                  <a:extLst>
                    <a:ext uri="{9D8B030D-6E8A-4147-A177-3AD203B41FA5}">
                      <a16:colId xmlns:a16="http://schemas.microsoft.com/office/drawing/2014/main" val="548011414"/>
                    </a:ext>
                  </a:extLst>
                </a:gridCol>
                <a:gridCol w="6829048">
                  <a:extLst>
                    <a:ext uri="{9D8B030D-6E8A-4147-A177-3AD203B41FA5}">
                      <a16:colId xmlns:a16="http://schemas.microsoft.com/office/drawing/2014/main" val="3063254819"/>
                    </a:ext>
                  </a:extLst>
                </a:gridCol>
                <a:gridCol w="1894188">
                  <a:extLst>
                    <a:ext uri="{9D8B030D-6E8A-4147-A177-3AD203B41FA5}">
                      <a16:colId xmlns:a16="http://schemas.microsoft.com/office/drawing/2014/main" val="3370852099"/>
                    </a:ext>
                  </a:extLst>
                </a:gridCol>
                <a:gridCol w="1894188">
                  <a:extLst>
                    <a:ext uri="{9D8B030D-6E8A-4147-A177-3AD203B41FA5}">
                      <a16:colId xmlns:a16="http://schemas.microsoft.com/office/drawing/2014/main" val="2323099554"/>
                    </a:ext>
                  </a:extLst>
                </a:gridCol>
              </a:tblGrid>
              <a:tr h="223140">
                <a:tc gridSpan="5">
                  <a:txBody>
                    <a:bodyPr/>
                    <a:lstStyle/>
                    <a:p>
                      <a:pPr algn="ctr">
                        <a:lnSpc>
                          <a:spcPct val="107000"/>
                        </a:lnSpc>
                        <a:spcAft>
                          <a:spcPts val="800"/>
                        </a:spcAft>
                      </a:pPr>
                      <a:r>
                        <a:rPr lang="es-ES" sz="1800">
                          <a:effectLst/>
                        </a:rPr>
                        <a:t>PROYECTOS INSTITUCIONALES 2024</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89412880"/>
                  </a:ext>
                </a:extLst>
              </a:tr>
              <a:tr h="192932">
                <a:tc gridSpan="5">
                  <a:txBody>
                    <a:bodyPr/>
                    <a:lstStyle/>
                    <a:p>
                      <a:pPr algn="ctr">
                        <a:lnSpc>
                          <a:spcPct val="107000"/>
                        </a:lnSpc>
                        <a:spcAft>
                          <a:spcPts val="800"/>
                        </a:spcAft>
                      </a:pPr>
                      <a:r>
                        <a:rPr lang="es-ES" sz="1800">
                          <a:effectLst/>
                        </a:rPr>
                        <a:t>FORMATO DE LOGROS Y AVANCES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070655587"/>
                  </a:ext>
                </a:extLst>
              </a:tr>
              <a:tr h="245100">
                <a:tc gridSpan="5">
                  <a:txBody>
                    <a:bodyPr/>
                    <a:lstStyle/>
                    <a:p>
                      <a:pPr>
                        <a:lnSpc>
                          <a:spcPct val="107000"/>
                        </a:lnSpc>
                        <a:spcAft>
                          <a:spcPts val="800"/>
                        </a:spcAft>
                      </a:pPr>
                      <a:r>
                        <a:rPr lang="es-CO" sz="1800">
                          <a:effectLst/>
                        </a:rPr>
                        <a:t>Nombre del Proyecto: PROYECTO DE DEMOCRACIA</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861351693"/>
                  </a:ext>
                </a:extLst>
              </a:tr>
              <a:tr h="245100">
                <a:tc gridSpan="5">
                  <a:txBody>
                    <a:bodyPr/>
                    <a:lstStyle/>
                    <a:p>
                      <a:pPr>
                        <a:lnSpc>
                          <a:spcPct val="107000"/>
                        </a:lnSpc>
                        <a:spcAft>
                          <a:spcPts val="800"/>
                        </a:spcAft>
                      </a:pPr>
                      <a:r>
                        <a:rPr lang="es-CO" sz="1800">
                          <a:effectLst/>
                        </a:rPr>
                        <a:t>Coordinador del Proyecto: EUCARIS LEON BUENDIA</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92876425"/>
                  </a:ext>
                </a:extLst>
              </a:tr>
              <a:tr h="245100">
                <a:tc gridSpan="5">
                  <a:txBody>
                    <a:bodyPr/>
                    <a:lstStyle/>
                    <a:p>
                      <a:pPr>
                        <a:lnSpc>
                          <a:spcPct val="107000"/>
                        </a:lnSpc>
                        <a:spcAft>
                          <a:spcPts val="800"/>
                        </a:spcAft>
                      </a:pPr>
                      <a:r>
                        <a:rPr lang="es-CO" sz="1800">
                          <a:effectLst/>
                        </a:rPr>
                        <a:t>Presupuesto asignado: $ 1.000.000</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553680037"/>
                  </a:ext>
                </a:extLst>
              </a:tr>
              <a:tr h="921331">
                <a:tc gridSpan="5">
                  <a:txBody>
                    <a:bodyPr/>
                    <a:lstStyle/>
                    <a:p>
                      <a:pPr>
                        <a:lnSpc>
                          <a:spcPct val="107000"/>
                        </a:lnSpc>
                        <a:spcAft>
                          <a:spcPts val="800"/>
                        </a:spcAft>
                      </a:pPr>
                      <a:r>
                        <a:rPr lang="es-CO" sz="1800" dirty="0">
                          <a:effectLst/>
                        </a:rPr>
                        <a:t>Objetivos y metas:</a:t>
                      </a:r>
                    </a:p>
                    <a:p>
                      <a:pPr>
                        <a:lnSpc>
                          <a:spcPct val="107000"/>
                        </a:lnSpc>
                        <a:spcAft>
                          <a:spcPts val="800"/>
                        </a:spcAft>
                      </a:pPr>
                      <a:r>
                        <a:rPr lang="es-CO" sz="1800" dirty="0">
                          <a:effectLst/>
                        </a:rPr>
                        <a:t> </a:t>
                      </a:r>
                      <a:r>
                        <a:rPr lang="es-CO" sz="1800" b="0" dirty="0">
                          <a:effectLst/>
                        </a:rPr>
                        <a:t>Formar a nuestros estudiantes, en el respeto a la vida y a los demás derechos humanos, a la Paz, a los principios democráticos, de convivencia, pluralismo, justicia, solidaridad y equidad, así como en el reconocimiento de su entorno y realidad social.</a:t>
                      </a:r>
                      <a:endParaRPr lang="es-CO" sz="18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707108132"/>
                  </a:ext>
                </a:extLst>
              </a:tr>
              <a:tr h="205885">
                <a:tc>
                  <a:txBody>
                    <a:bodyPr/>
                    <a:lstStyle/>
                    <a:p>
                      <a:pPr algn="ctr">
                        <a:lnSpc>
                          <a:spcPct val="107000"/>
                        </a:lnSpc>
                        <a:spcAft>
                          <a:spcPts val="800"/>
                        </a:spcAft>
                      </a:pPr>
                      <a:r>
                        <a:rPr lang="es-CO" sz="1800">
                          <a:effectLst/>
                        </a:rPr>
                        <a:t>No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Actividades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Logros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Avances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Rubro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816169689"/>
                  </a:ext>
                </a:extLst>
              </a:tr>
              <a:tr h="1036708">
                <a:tc>
                  <a:txBody>
                    <a:bodyPr/>
                    <a:lstStyle/>
                    <a:p>
                      <a:pPr algn="ctr">
                        <a:lnSpc>
                          <a:spcPct val="107000"/>
                        </a:lnSpc>
                        <a:spcAft>
                          <a:spcPts val="800"/>
                        </a:spcAft>
                      </a:pPr>
                      <a:r>
                        <a:rPr lang="es-CO" sz="1800" dirty="0">
                          <a:effectLst/>
                        </a:rPr>
                        <a:t>1</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Sensibilización y motivación sobre el proceso democrático. Se realizará en dos bloques así:</a:t>
                      </a:r>
                    </a:p>
                    <a:p>
                      <a:pPr>
                        <a:lnSpc>
                          <a:spcPct val="107000"/>
                        </a:lnSpc>
                        <a:spcAft>
                          <a:spcPts val="800"/>
                        </a:spcAft>
                      </a:pPr>
                      <a:r>
                        <a:rPr lang="es-CO" sz="1800">
                          <a:effectLst/>
                        </a:rPr>
                        <a:t>Segunda hora, grados 6,7, y 8 y a tercera hora grados 8,9, 10 y 11</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Presentacion del proceso democrático a toda la comunidad educativa</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3800845864"/>
                  </a:ext>
                </a:extLst>
              </a:tr>
              <a:tr h="637261">
                <a:tc>
                  <a:txBody>
                    <a:bodyPr/>
                    <a:lstStyle/>
                    <a:p>
                      <a:pPr algn="ctr">
                        <a:lnSpc>
                          <a:spcPct val="107000"/>
                        </a:lnSpc>
                        <a:spcAft>
                          <a:spcPts val="800"/>
                        </a:spcAft>
                      </a:pPr>
                      <a:r>
                        <a:rPr lang="es-CO" sz="1800" dirty="0">
                          <a:effectLst/>
                        </a:rPr>
                        <a:t>2</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Elección e inscripción de los candidatos a la Personería, Contraloría y Consejo Estudiantil</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Selección de los candidatos en cada curso según prefil establecido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3424124830"/>
                  </a:ext>
                </a:extLst>
              </a:tr>
              <a:tr h="637261">
                <a:tc>
                  <a:txBody>
                    <a:bodyPr/>
                    <a:lstStyle/>
                    <a:p>
                      <a:pPr algn="ctr">
                        <a:lnSpc>
                          <a:spcPct val="107000"/>
                        </a:lnSpc>
                        <a:spcAft>
                          <a:spcPts val="800"/>
                        </a:spcAft>
                      </a:pPr>
                      <a:r>
                        <a:rPr lang="es-CO" sz="1800" dirty="0">
                          <a:effectLst/>
                        </a:rPr>
                        <a:t>3</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Capacitación a los candidatos elegidos e inscritos para aspirar a Personería ,Contraloría y Consejo Estudiantil</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b"/>
                </a:tc>
                <a:tc>
                  <a:txBody>
                    <a:bodyPr/>
                    <a:lstStyle/>
                    <a:p>
                      <a:pPr>
                        <a:lnSpc>
                          <a:spcPct val="107000"/>
                        </a:lnSpc>
                        <a:spcAft>
                          <a:spcPts val="800"/>
                        </a:spcAft>
                      </a:pPr>
                      <a:r>
                        <a:rPr lang="es-CO" sz="1800">
                          <a:effectLst/>
                        </a:rPr>
                        <a:t>Candidatos capacitados para ejercer el cargo al cual están aspirando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b"/>
                </a:tc>
                <a:tc>
                  <a:txBody>
                    <a:bodyPr/>
                    <a:lstStyle/>
                    <a:p>
                      <a:pPr algn="ctr">
                        <a:lnSpc>
                          <a:spcPct val="107000"/>
                        </a:lnSpc>
                        <a:spcAft>
                          <a:spcPts val="800"/>
                        </a:spcAft>
                      </a:pPr>
                      <a:r>
                        <a:rPr lang="es-CO" sz="1800" dirty="0">
                          <a:effectLst/>
                        </a:rPr>
                        <a:t>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3469202298"/>
                  </a:ext>
                </a:extLst>
              </a:tr>
              <a:tr h="637261">
                <a:tc>
                  <a:txBody>
                    <a:bodyPr/>
                    <a:lstStyle/>
                    <a:p>
                      <a:pPr algn="ctr">
                        <a:lnSpc>
                          <a:spcPct val="107000"/>
                        </a:lnSpc>
                        <a:spcAft>
                          <a:spcPts val="800"/>
                        </a:spcAft>
                      </a:pPr>
                      <a:r>
                        <a:rPr lang="es-CO" sz="1800" dirty="0">
                          <a:effectLst/>
                        </a:rPr>
                        <a:t>4</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Proselitismo o presentación de propuestas de los candidatos (as), inscritos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Socialización de las propuestas de los candidatos a toda la comunidad educativa incluidas las sedes de primaria</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3338987176"/>
                  </a:ext>
                </a:extLst>
              </a:tr>
              <a:tr h="637261">
                <a:tc>
                  <a:txBody>
                    <a:bodyPr/>
                    <a:lstStyle/>
                    <a:p>
                      <a:pPr algn="ctr">
                        <a:lnSpc>
                          <a:spcPct val="107000"/>
                        </a:lnSpc>
                        <a:spcAft>
                          <a:spcPts val="800"/>
                        </a:spcAft>
                      </a:pPr>
                      <a:r>
                        <a:rPr lang="es-CO" sz="1800" dirty="0">
                          <a:effectLst/>
                        </a:rPr>
                        <a:t>5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Elección de la Personera, Contralor y miembros del Consejo Estudiantil.</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Jornada de elección de Personero, Contralor y Consejo Estudiantil</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852961539"/>
                  </a:ext>
                </a:extLst>
              </a:tr>
              <a:tr h="452945">
                <a:tc>
                  <a:txBody>
                    <a:bodyPr/>
                    <a:lstStyle/>
                    <a:p>
                      <a:pPr algn="ctr">
                        <a:lnSpc>
                          <a:spcPct val="107000"/>
                        </a:lnSpc>
                        <a:spcAft>
                          <a:spcPts val="800"/>
                        </a:spcAft>
                      </a:pPr>
                      <a:r>
                        <a:rPr lang="es-CO" sz="1800" dirty="0">
                          <a:effectLst/>
                        </a:rPr>
                        <a:t>6</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Escrutinios electorales, elaboración y publicación de resultados electorales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Conteo, análisis y publicación  de resultados electorales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100 %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2959049975"/>
                  </a:ext>
                </a:extLst>
              </a:tr>
              <a:tr h="1099685">
                <a:tc>
                  <a:txBody>
                    <a:bodyPr/>
                    <a:lstStyle/>
                    <a:p>
                      <a:pPr algn="ctr">
                        <a:lnSpc>
                          <a:spcPct val="107000"/>
                        </a:lnSpc>
                        <a:spcAft>
                          <a:spcPts val="800"/>
                        </a:spcAft>
                      </a:pPr>
                      <a:r>
                        <a:rPr lang="es-CO" sz="1800" dirty="0">
                          <a:effectLst/>
                        </a:rPr>
                        <a:t>7</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Lanzamiento del Proyecto, Independencia de Cartagena, Independencia de Colombia, 7 de Agosto,12 de Octubre Día de la Raza ,Festival Gastronómico, y  Homenaje a las Américas.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Conmemoracion de Fechas representativas en comunidad estudiantil</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95 %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402671389"/>
                  </a:ext>
                </a:extLst>
              </a:tr>
              <a:tr h="637261">
                <a:tc>
                  <a:txBody>
                    <a:bodyPr/>
                    <a:lstStyle/>
                    <a:p>
                      <a:pPr algn="ctr">
                        <a:lnSpc>
                          <a:spcPct val="107000"/>
                        </a:lnSpc>
                        <a:spcAft>
                          <a:spcPts val="800"/>
                        </a:spcAft>
                      </a:pPr>
                      <a:r>
                        <a:rPr lang="es-CO" sz="1800" dirty="0">
                          <a:effectLst/>
                        </a:rPr>
                        <a:t>8</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Compra de un video beam</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nSpc>
                          <a:spcPct val="107000"/>
                        </a:lnSpc>
                        <a:spcAft>
                          <a:spcPts val="800"/>
                        </a:spcAft>
                      </a:pPr>
                      <a:r>
                        <a:rPr lang="es-CO" sz="1800">
                          <a:effectLst/>
                        </a:rPr>
                        <a:t>Adquisicion de una herramienta Tic para el desarrollo del proyecto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a:effectLst/>
                        </a:rPr>
                        <a:t>100 %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tc>
                  <a:txBody>
                    <a:bodyPr/>
                    <a:lstStyle/>
                    <a:p>
                      <a:pPr algn="ctr">
                        <a:lnSpc>
                          <a:spcPct val="107000"/>
                        </a:lnSpc>
                        <a:spcAft>
                          <a:spcPts val="800"/>
                        </a:spcAft>
                      </a:pPr>
                      <a:r>
                        <a:rPr lang="es-CO" sz="1800" dirty="0">
                          <a:effectLst/>
                        </a:rPr>
                        <a:t>$ 900.000</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886" marR="25886" marT="0" marB="0" anchor="ctr"/>
                </a:tc>
                <a:extLst>
                  <a:ext uri="{0D108BD9-81ED-4DB2-BD59-A6C34878D82A}">
                    <a16:rowId xmlns:a16="http://schemas.microsoft.com/office/drawing/2014/main" val="1049079879"/>
                  </a:ext>
                </a:extLst>
              </a:tr>
            </a:tbl>
          </a:graphicData>
        </a:graphic>
      </p:graphicFrame>
    </p:spTree>
    <p:extLst>
      <p:ext uri="{BB962C8B-B14F-4D97-AF65-F5344CB8AC3E}">
        <p14:creationId xmlns:p14="http://schemas.microsoft.com/office/powerpoint/2010/main" val="3282951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Democracia y Convivencia Ciudadana - Evidencias</a:t>
            </a:r>
          </a:p>
        </p:txBody>
      </p:sp>
      <p:pic>
        <p:nvPicPr>
          <p:cNvPr id="14338" name="Imagen 26">
            <a:extLst>
              <a:ext uri="{FF2B5EF4-FFF2-40B4-BE49-F238E27FC236}">
                <a16:creationId xmlns:a16="http://schemas.microsoft.com/office/drawing/2014/main" id="{5FE85778-321F-98A1-7214-167CE8AE78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9951" y="1572904"/>
            <a:ext cx="6267450" cy="3581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Imagen 28">
            <a:extLst>
              <a:ext uri="{FF2B5EF4-FFF2-40B4-BE49-F238E27FC236}">
                <a16:creationId xmlns:a16="http://schemas.microsoft.com/office/drawing/2014/main" id="{D510C2E5-D23E-A075-B3C3-82002DE699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0" y="1589110"/>
            <a:ext cx="6378249" cy="35489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Imagen 27">
            <a:extLst>
              <a:ext uri="{FF2B5EF4-FFF2-40B4-BE49-F238E27FC236}">
                <a16:creationId xmlns:a16="http://schemas.microsoft.com/office/drawing/2014/main" id="{CF046DF8-9B36-72C7-602E-F6F4A61FDD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2674" y="5563482"/>
            <a:ext cx="6668899" cy="37512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21297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Democracia y Convivencia Ciudadana - Evidencias</a:t>
            </a:r>
          </a:p>
        </p:txBody>
      </p:sp>
      <p:pic>
        <p:nvPicPr>
          <p:cNvPr id="15362" name="Imagen 30">
            <a:extLst>
              <a:ext uri="{FF2B5EF4-FFF2-40B4-BE49-F238E27FC236}">
                <a16:creationId xmlns:a16="http://schemas.microsoft.com/office/drawing/2014/main" id="{4784BF9B-01CE-6F49-549D-6F21C77CBF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999" y="2857554"/>
            <a:ext cx="5788311" cy="39623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Imagen 31">
            <a:extLst>
              <a:ext uri="{FF2B5EF4-FFF2-40B4-BE49-F238E27FC236}">
                <a16:creationId xmlns:a16="http://schemas.microsoft.com/office/drawing/2014/main" id="{1F670B1A-295F-B35D-F4A7-D6A182EBA7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88741" y="2476500"/>
            <a:ext cx="5037259" cy="4191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Imagen 32">
            <a:extLst>
              <a:ext uri="{FF2B5EF4-FFF2-40B4-BE49-F238E27FC236}">
                <a16:creationId xmlns:a16="http://schemas.microsoft.com/office/drawing/2014/main" id="{72B4B391-E3FE-FC05-5B36-7F960523BF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9532" y="2324100"/>
            <a:ext cx="4328160" cy="5638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57128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Lectura Escritura y Oralidad</a:t>
            </a:r>
          </a:p>
        </p:txBody>
      </p:sp>
      <p:graphicFrame>
        <p:nvGraphicFramePr>
          <p:cNvPr id="3" name="Tabla 2">
            <a:extLst>
              <a:ext uri="{FF2B5EF4-FFF2-40B4-BE49-F238E27FC236}">
                <a16:creationId xmlns:a16="http://schemas.microsoft.com/office/drawing/2014/main" id="{F351F04B-12A4-CD2D-C236-FA0E886BD850}"/>
              </a:ext>
            </a:extLst>
          </p:cNvPr>
          <p:cNvGraphicFramePr>
            <a:graphicFrameLocks noGrp="1"/>
          </p:cNvGraphicFramePr>
          <p:nvPr>
            <p:extLst>
              <p:ext uri="{D42A27DB-BD31-4B8C-83A1-F6EECF244321}">
                <p14:modId xmlns:p14="http://schemas.microsoft.com/office/powerpoint/2010/main" val="1542777067"/>
              </p:ext>
            </p:extLst>
          </p:nvPr>
        </p:nvGraphicFramePr>
        <p:xfrm>
          <a:off x="742950" y="1239854"/>
          <a:ext cx="16802100" cy="8524240"/>
        </p:xfrm>
        <a:graphic>
          <a:graphicData uri="http://schemas.openxmlformats.org/drawingml/2006/table">
            <a:tbl>
              <a:tblPr firstRow="1" firstCol="1" bandRow="1">
                <a:tableStyleId>{5C22544A-7EE6-4342-B048-85BDC9FD1C3A}</a:tableStyleId>
              </a:tblPr>
              <a:tblGrid>
                <a:gridCol w="679953">
                  <a:extLst>
                    <a:ext uri="{9D8B030D-6E8A-4147-A177-3AD203B41FA5}">
                      <a16:colId xmlns:a16="http://schemas.microsoft.com/office/drawing/2014/main" val="2089998644"/>
                    </a:ext>
                  </a:extLst>
                </a:gridCol>
                <a:gridCol w="5898815">
                  <a:extLst>
                    <a:ext uri="{9D8B030D-6E8A-4147-A177-3AD203B41FA5}">
                      <a16:colId xmlns:a16="http://schemas.microsoft.com/office/drawing/2014/main" val="1953728162"/>
                    </a:ext>
                  </a:extLst>
                </a:gridCol>
                <a:gridCol w="6575572">
                  <a:extLst>
                    <a:ext uri="{9D8B030D-6E8A-4147-A177-3AD203B41FA5}">
                      <a16:colId xmlns:a16="http://schemas.microsoft.com/office/drawing/2014/main" val="897175343"/>
                    </a:ext>
                  </a:extLst>
                </a:gridCol>
                <a:gridCol w="1823880">
                  <a:extLst>
                    <a:ext uri="{9D8B030D-6E8A-4147-A177-3AD203B41FA5}">
                      <a16:colId xmlns:a16="http://schemas.microsoft.com/office/drawing/2014/main" val="857828076"/>
                    </a:ext>
                  </a:extLst>
                </a:gridCol>
                <a:gridCol w="1823880">
                  <a:extLst>
                    <a:ext uri="{9D8B030D-6E8A-4147-A177-3AD203B41FA5}">
                      <a16:colId xmlns:a16="http://schemas.microsoft.com/office/drawing/2014/main" val="1947297465"/>
                    </a:ext>
                  </a:extLst>
                </a:gridCol>
              </a:tblGrid>
              <a:tr h="300003">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961599969"/>
                  </a:ext>
                </a:extLst>
              </a:tr>
              <a:tr h="300003">
                <a:tc gridSpan="5">
                  <a:txBody>
                    <a:bodyPr/>
                    <a:lstStyle/>
                    <a:p>
                      <a:pPr algn="ctr">
                        <a:lnSpc>
                          <a:spcPct val="107000"/>
                        </a:lnSpc>
                        <a:spcAft>
                          <a:spcPts val="800"/>
                        </a:spcAft>
                      </a:pPr>
                      <a:r>
                        <a:rPr lang="es-ES" sz="2000">
                          <a:effectLst/>
                        </a:rPr>
                        <a:t>FORMATO DE LOGROS Y AVANCES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532596699"/>
                  </a:ext>
                </a:extLst>
              </a:tr>
              <a:tr h="300003">
                <a:tc gridSpan="5">
                  <a:txBody>
                    <a:bodyPr/>
                    <a:lstStyle/>
                    <a:p>
                      <a:pPr>
                        <a:lnSpc>
                          <a:spcPct val="107000"/>
                        </a:lnSpc>
                        <a:spcAft>
                          <a:spcPts val="800"/>
                        </a:spcAft>
                      </a:pPr>
                      <a:r>
                        <a:rPr lang="es-CO" sz="2000" dirty="0">
                          <a:effectLst/>
                        </a:rPr>
                        <a:t>Nombre del Proyecto: ANAMARILEO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80371201"/>
                  </a:ext>
                </a:extLst>
              </a:tr>
              <a:tr h="300003">
                <a:tc gridSpan="5">
                  <a:txBody>
                    <a:bodyPr/>
                    <a:lstStyle/>
                    <a:p>
                      <a:pPr>
                        <a:lnSpc>
                          <a:spcPct val="107000"/>
                        </a:lnSpc>
                        <a:spcAft>
                          <a:spcPts val="800"/>
                        </a:spcAft>
                      </a:pPr>
                      <a:r>
                        <a:rPr lang="es-CO" sz="2000">
                          <a:effectLst/>
                        </a:rPr>
                        <a:t>Coordinador del Proyecto:  MOISES VILORIA GONZALEZ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550441159"/>
                  </a:ext>
                </a:extLst>
              </a:tr>
              <a:tr h="300003">
                <a:tc gridSpan="5">
                  <a:txBody>
                    <a:bodyPr/>
                    <a:lstStyle/>
                    <a:p>
                      <a:pPr>
                        <a:lnSpc>
                          <a:spcPct val="107000"/>
                        </a:lnSpc>
                        <a:spcAft>
                          <a:spcPts val="800"/>
                        </a:spcAft>
                      </a:pPr>
                      <a:r>
                        <a:rPr lang="es-CO" sz="2000">
                          <a:effectLst/>
                        </a:rPr>
                        <a:t>Presupuesto asignado: 2.000.000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792045872"/>
                  </a:ext>
                </a:extLst>
              </a:tr>
              <a:tr h="3762502">
                <a:tc gridSpan="5">
                  <a:txBody>
                    <a:bodyPr/>
                    <a:lstStyle/>
                    <a:p>
                      <a:pPr>
                        <a:lnSpc>
                          <a:spcPct val="107000"/>
                        </a:lnSpc>
                        <a:spcAft>
                          <a:spcPts val="800"/>
                        </a:spcAft>
                      </a:pPr>
                      <a:r>
                        <a:rPr lang="es-CO" sz="2000" u="sng" dirty="0">
                          <a:effectLst/>
                        </a:rPr>
                        <a:t>Objetivos</a:t>
                      </a:r>
                      <a:endParaRPr lang="es-CO" sz="2000" dirty="0">
                        <a:effectLst/>
                      </a:endParaRPr>
                    </a:p>
                    <a:p>
                      <a:pPr>
                        <a:lnSpc>
                          <a:spcPct val="107000"/>
                        </a:lnSpc>
                        <a:spcAft>
                          <a:spcPts val="800"/>
                        </a:spcAft>
                      </a:pPr>
                      <a:r>
                        <a:rPr lang="es-CO" sz="2000" b="0" dirty="0">
                          <a:effectLst/>
                        </a:rPr>
                        <a:t> Fortalecer las competencias lectora y escritora en los estudiantes de la Institución Etnoeducativa Ana María Vélez de Trujillo a través de estímulos pedagógicos y estrategias de motivación en comprensión y producción textual para el mejoramiento de los aprendizajes de los estudiantes en las distintas áreas del conocimiento.</a:t>
                      </a:r>
                    </a:p>
                    <a:p>
                      <a:pPr algn="just">
                        <a:lnSpc>
                          <a:spcPct val="107000"/>
                        </a:lnSpc>
                        <a:spcAft>
                          <a:spcPts val="800"/>
                        </a:spcAft>
                      </a:pPr>
                      <a:r>
                        <a:rPr lang="es-CO" sz="2000" dirty="0">
                          <a:effectLst/>
                        </a:rPr>
                        <a:t> </a:t>
                      </a:r>
                      <a:r>
                        <a:rPr lang="es-CO" sz="2000" u="sng" dirty="0">
                          <a:effectLst/>
                        </a:rPr>
                        <a:t>Metas </a:t>
                      </a:r>
                      <a:endParaRPr lang="es-CO" sz="2000" dirty="0">
                        <a:effectLst/>
                      </a:endParaRPr>
                    </a:p>
                    <a:p>
                      <a:pPr marL="342900" lvl="0" indent="-342900">
                        <a:lnSpc>
                          <a:spcPct val="107000"/>
                        </a:lnSpc>
                        <a:buFont typeface="Symbol" panose="05050102010706020507" pitchFamily="18" charset="2"/>
                        <a:buChar char=""/>
                      </a:pPr>
                      <a:r>
                        <a:rPr lang="es-CO" sz="2000" b="0" dirty="0">
                          <a:effectLst/>
                        </a:rPr>
                        <a:t>Alcanzar un desempeño adecuado del 70% en la comprensión de diferentes textos en los estudiantes en los diferentes grados y niveles.</a:t>
                      </a:r>
                    </a:p>
                    <a:p>
                      <a:pPr marL="914400">
                        <a:lnSpc>
                          <a:spcPct val="107000"/>
                        </a:lnSpc>
                      </a:pPr>
                      <a:r>
                        <a:rPr lang="es-CO" sz="2000" b="0" dirty="0">
                          <a:effectLst/>
                        </a:rPr>
                        <a:t> </a:t>
                      </a:r>
                    </a:p>
                    <a:p>
                      <a:pPr marL="342900" lvl="0" indent="-342900">
                        <a:lnSpc>
                          <a:spcPct val="107000"/>
                        </a:lnSpc>
                        <a:buFont typeface="Symbol" panose="05050102010706020507" pitchFamily="18" charset="2"/>
                        <a:buChar char=""/>
                      </a:pPr>
                      <a:r>
                        <a:rPr lang="es-CO" sz="2000" b="0" dirty="0">
                          <a:effectLst/>
                        </a:rPr>
                        <a:t>Ejecutar al 100% el evento de lectura y producción textual en el marco del proyecto Anamarileo a nivel institucional.</a:t>
                      </a:r>
                    </a:p>
                    <a:p>
                      <a:pPr marL="457200">
                        <a:lnSpc>
                          <a:spcPct val="107000"/>
                        </a:lnSpc>
                      </a:pPr>
                      <a:r>
                        <a:rPr lang="es-CO" sz="2000" b="0" dirty="0">
                          <a:effectLst/>
                        </a:rPr>
                        <a:t> </a:t>
                      </a:r>
                    </a:p>
                    <a:p>
                      <a:pPr marL="342900" lvl="0" indent="-342900">
                        <a:lnSpc>
                          <a:spcPct val="107000"/>
                        </a:lnSpc>
                        <a:spcAft>
                          <a:spcPts val="800"/>
                        </a:spcAft>
                        <a:buFont typeface="Symbol" panose="05050102010706020507" pitchFamily="18" charset="2"/>
                        <a:buChar char=""/>
                      </a:pPr>
                      <a:r>
                        <a:rPr lang="es-CO" sz="2000" b="0" dirty="0">
                          <a:effectLst/>
                        </a:rPr>
                        <a:t>Ejecutar el 100% de las actividades del concurso de escritura y ortografía en el marco del proyecto Anamaraileo</a:t>
                      </a:r>
                      <a:endParaRPr lang="es-CO"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442925816"/>
                  </a:ext>
                </a:extLst>
              </a:tr>
              <a:tr h="300003">
                <a:tc>
                  <a:txBody>
                    <a:bodyPr/>
                    <a:lstStyle/>
                    <a:p>
                      <a:pPr algn="ctr">
                        <a:lnSpc>
                          <a:spcPct val="107000"/>
                        </a:lnSpc>
                        <a:spcAft>
                          <a:spcPts val="800"/>
                        </a:spcAft>
                      </a:pPr>
                      <a:r>
                        <a:rPr lang="es-CO" sz="2000">
                          <a:effectLst/>
                        </a:rPr>
                        <a:t>No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Actividades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Logros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extLst>
                  <a:ext uri="{0D108BD9-81ED-4DB2-BD59-A6C34878D82A}">
                    <a16:rowId xmlns:a16="http://schemas.microsoft.com/office/drawing/2014/main" val="1106079423"/>
                  </a:ext>
                </a:extLst>
              </a:tr>
              <a:tr h="1555759">
                <a:tc>
                  <a:txBody>
                    <a:bodyPr/>
                    <a:lstStyle/>
                    <a:p>
                      <a:pPr algn="ctr">
                        <a:lnSpc>
                          <a:spcPct val="107000"/>
                        </a:lnSpc>
                        <a:spcAft>
                          <a:spcPts val="800"/>
                        </a:spcAft>
                      </a:pPr>
                      <a:r>
                        <a:rPr lang="es-CO" sz="2000" dirty="0">
                          <a:effectLst/>
                        </a:rPr>
                        <a:t> 1</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dirty="0">
                          <a:effectLst/>
                        </a:rPr>
                        <a:t>Plan lector (Material impreso para avanzar en el proceso de comprensión lectora)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a:effectLst/>
                        </a:rPr>
                        <a:t>Se ve un avance en la capacidad de comprensión lectora de los estudiantes, pueden identificar ideas principales, y relacionar contenido leído de acuerdo con el contexto. Se trabajo con material reciclado, material impreso, trabajo individual y grupal en casa y en la institución.</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dirty="0">
                          <a:effectLst/>
                        </a:rPr>
                        <a:t> 90%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 $0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extLst>
                  <a:ext uri="{0D108BD9-81ED-4DB2-BD59-A6C34878D82A}">
                    <a16:rowId xmlns:a16="http://schemas.microsoft.com/office/drawing/2014/main" val="1920470370"/>
                  </a:ext>
                </a:extLst>
              </a:tr>
              <a:tr h="613942">
                <a:tc>
                  <a:txBody>
                    <a:bodyPr/>
                    <a:lstStyle/>
                    <a:p>
                      <a:pPr algn="ctr">
                        <a:lnSpc>
                          <a:spcPct val="107000"/>
                        </a:lnSpc>
                        <a:spcAft>
                          <a:spcPts val="800"/>
                        </a:spcAft>
                      </a:pPr>
                      <a:r>
                        <a:rPr lang="es-CO" sz="2000" dirty="0">
                          <a:effectLst/>
                        </a:rPr>
                        <a:t> 2</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dirty="0">
                          <a:effectLst/>
                        </a:rPr>
                        <a:t>Evento institucional Anamarileo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a:effectLst/>
                        </a:rPr>
                        <a:t> Se realizo evento de lectura y producción textual ejecutado satisfactoriamente, en la institución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 100 %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dirty="0">
                          <a:effectLst/>
                        </a:rPr>
                        <a:t>$ 250.000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extLst>
                  <a:ext uri="{0D108BD9-81ED-4DB2-BD59-A6C34878D82A}">
                    <a16:rowId xmlns:a16="http://schemas.microsoft.com/office/drawing/2014/main" val="88357520"/>
                  </a:ext>
                </a:extLst>
              </a:tr>
              <a:tr h="613942">
                <a:tc>
                  <a:txBody>
                    <a:bodyPr/>
                    <a:lstStyle/>
                    <a:p>
                      <a:pPr algn="ctr">
                        <a:lnSpc>
                          <a:spcPct val="107000"/>
                        </a:lnSpc>
                        <a:spcAft>
                          <a:spcPts val="800"/>
                        </a:spcAft>
                      </a:pPr>
                      <a:r>
                        <a:rPr lang="es-CO" sz="2000" dirty="0">
                          <a:effectLst/>
                        </a:rPr>
                        <a:t> 3</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dirty="0">
                          <a:effectLst/>
                        </a:rPr>
                        <a:t> Concurso de escritura y ortografía en el marco del proyecto Anamarileo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l">
                        <a:lnSpc>
                          <a:spcPct val="107000"/>
                        </a:lnSpc>
                        <a:spcAft>
                          <a:spcPts val="800"/>
                        </a:spcAft>
                      </a:pPr>
                      <a:r>
                        <a:rPr lang="es-CO" sz="2000" dirty="0">
                          <a:effectLst/>
                        </a:rPr>
                        <a:t>Se realizo concurso de escritura y ortografía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a:effectLst/>
                        </a:rPr>
                        <a:t>100%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tc>
                  <a:txBody>
                    <a:bodyPr/>
                    <a:lstStyle/>
                    <a:p>
                      <a:pPr algn="ctr">
                        <a:lnSpc>
                          <a:spcPct val="107000"/>
                        </a:lnSpc>
                        <a:spcAft>
                          <a:spcPts val="800"/>
                        </a:spcAft>
                      </a:pPr>
                      <a:r>
                        <a:rPr lang="es-CO" sz="2000" dirty="0">
                          <a:effectLst/>
                        </a:rPr>
                        <a:t>$ 250.000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300" marR="25300" marT="0" marB="0" anchor="ctr"/>
                </a:tc>
                <a:extLst>
                  <a:ext uri="{0D108BD9-81ED-4DB2-BD59-A6C34878D82A}">
                    <a16:rowId xmlns:a16="http://schemas.microsoft.com/office/drawing/2014/main" val="2320002003"/>
                  </a:ext>
                </a:extLst>
              </a:tr>
            </a:tbl>
          </a:graphicData>
        </a:graphic>
      </p:graphicFrame>
    </p:spTree>
    <p:extLst>
      <p:ext uri="{BB962C8B-B14F-4D97-AF65-F5344CB8AC3E}">
        <p14:creationId xmlns:p14="http://schemas.microsoft.com/office/powerpoint/2010/main" val="13793021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754600" cy="1569660"/>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Lectura Escritura y Oralidad - </a:t>
            </a:r>
            <a:r>
              <a:rPr lang="es-ES" sz="3200" b="1" dirty="0">
                <a:solidFill>
                  <a:srgbClr val="0070C0"/>
                </a:solidFill>
              </a:rPr>
              <a:t>1. Plan lector (Módulos impresos y utilizados en las actividades de lectura crítica)</a:t>
            </a:r>
            <a:endParaRPr lang="es-CO" sz="3200" b="1" dirty="0">
              <a:solidFill>
                <a:srgbClr val="0070C0"/>
              </a:solidFill>
            </a:endParaRPr>
          </a:p>
        </p:txBody>
      </p:sp>
      <p:pic>
        <p:nvPicPr>
          <p:cNvPr id="5" name="Imagen 4">
            <a:extLst>
              <a:ext uri="{FF2B5EF4-FFF2-40B4-BE49-F238E27FC236}">
                <a16:creationId xmlns:a16="http://schemas.microsoft.com/office/drawing/2014/main" id="{9F9F714E-CE8E-2A0B-6D07-8756977258F1}"/>
              </a:ext>
            </a:extLst>
          </p:cNvPr>
          <p:cNvPicPr>
            <a:picLocks noChangeAspect="1"/>
          </p:cNvPicPr>
          <p:nvPr/>
        </p:nvPicPr>
        <p:blipFill rotWithShape="1">
          <a:blip r:embed="rId2">
            <a:extLst>
              <a:ext uri="{28A0092B-C50C-407E-A947-70E740481C1C}">
                <a14:useLocalDpi xmlns:a14="http://schemas.microsoft.com/office/drawing/2010/main" val="0"/>
              </a:ext>
            </a:extLst>
          </a:blip>
          <a:srcRect l="23920" t="20666" r="8747" b="12158"/>
          <a:stretch/>
        </p:blipFill>
        <p:spPr bwMode="auto">
          <a:xfrm>
            <a:off x="685800" y="2267801"/>
            <a:ext cx="7620000" cy="6302255"/>
          </a:xfrm>
          <a:prstGeom prst="rect">
            <a:avLst/>
          </a:prstGeom>
          <a:ln>
            <a:noFill/>
          </a:ln>
          <a:effectLst>
            <a:softEdge rad="112500"/>
          </a:effectLst>
          <a:extLst>
            <a:ext uri="{53640926-AAD7-44D8-BBD7-CCE9431645EC}">
              <a14:shadowObscured xmlns:a14="http://schemas.microsoft.com/office/drawing/2010/main"/>
            </a:ext>
          </a:extLst>
        </p:spPr>
      </p:pic>
      <p:pic>
        <p:nvPicPr>
          <p:cNvPr id="6" name="Imagen 5">
            <a:extLst>
              <a:ext uri="{FF2B5EF4-FFF2-40B4-BE49-F238E27FC236}">
                <a16:creationId xmlns:a16="http://schemas.microsoft.com/office/drawing/2014/main" id="{FCCDCF60-6D44-8582-5850-7C57D4D8D605}"/>
              </a:ext>
            </a:extLst>
          </p:cNvPr>
          <p:cNvPicPr>
            <a:picLocks noChangeAspect="1"/>
          </p:cNvPicPr>
          <p:nvPr/>
        </p:nvPicPr>
        <p:blipFill rotWithShape="1">
          <a:blip r:embed="rId3">
            <a:extLst>
              <a:ext uri="{28A0092B-C50C-407E-A947-70E740481C1C}">
                <a14:useLocalDpi xmlns:a14="http://schemas.microsoft.com/office/drawing/2010/main" val="0"/>
              </a:ext>
            </a:extLst>
          </a:blip>
          <a:srcRect l="23578" t="22185" r="10285" b="13070"/>
          <a:stretch/>
        </p:blipFill>
        <p:spPr bwMode="auto">
          <a:xfrm>
            <a:off x="8534400" y="2267802"/>
            <a:ext cx="9208083" cy="6302255"/>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24603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7546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Lectura Escritura y Oralidad - </a:t>
            </a:r>
            <a:r>
              <a:rPr lang="es-ES" sz="3200" b="1" dirty="0">
                <a:solidFill>
                  <a:srgbClr val="0070C0"/>
                </a:solidFill>
              </a:rPr>
              <a:t> 2. Evento institucional Anamarileo </a:t>
            </a:r>
            <a:endParaRPr lang="es-CO" sz="3200" b="1" dirty="0">
              <a:solidFill>
                <a:srgbClr val="0070C0"/>
              </a:solidFill>
            </a:endParaRPr>
          </a:p>
        </p:txBody>
      </p:sp>
      <p:pic>
        <p:nvPicPr>
          <p:cNvPr id="3" name="Imagen 2">
            <a:extLst>
              <a:ext uri="{FF2B5EF4-FFF2-40B4-BE49-F238E27FC236}">
                <a16:creationId xmlns:a16="http://schemas.microsoft.com/office/drawing/2014/main" id="{3F6CB795-23C4-6A5F-164A-42C13486D7B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33400" y="1676398"/>
            <a:ext cx="3581400" cy="7265797"/>
          </a:xfrm>
          <a:prstGeom prst="rect">
            <a:avLst/>
          </a:prstGeom>
          <a:ln>
            <a:noFill/>
          </a:ln>
          <a:effectLst>
            <a:softEdge rad="112500"/>
          </a:effectLst>
        </p:spPr>
      </p:pic>
      <p:pic>
        <p:nvPicPr>
          <p:cNvPr id="4" name="Imagen 3">
            <a:extLst>
              <a:ext uri="{FF2B5EF4-FFF2-40B4-BE49-F238E27FC236}">
                <a16:creationId xmlns:a16="http://schemas.microsoft.com/office/drawing/2014/main" id="{EA60B93A-D5D2-2D9A-E3C7-4330AFB39C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419600" y="1676399"/>
            <a:ext cx="3619615" cy="7265796"/>
          </a:xfrm>
          <a:prstGeom prst="rect">
            <a:avLst/>
          </a:prstGeom>
          <a:ln>
            <a:noFill/>
          </a:ln>
          <a:effectLst>
            <a:softEdge rad="112500"/>
          </a:effectLst>
        </p:spPr>
      </p:pic>
      <p:pic>
        <p:nvPicPr>
          <p:cNvPr id="6" name="Imagen 5">
            <a:extLst>
              <a:ext uri="{FF2B5EF4-FFF2-40B4-BE49-F238E27FC236}">
                <a16:creationId xmlns:a16="http://schemas.microsoft.com/office/drawing/2014/main" id="{044CD265-FB24-3FCE-DDD7-42D4F68A3A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4015" y="2324100"/>
            <a:ext cx="9228058" cy="5188426"/>
          </a:xfrm>
          <a:prstGeom prst="rect">
            <a:avLst/>
          </a:prstGeom>
          <a:ln>
            <a:noFill/>
          </a:ln>
          <a:effectLst>
            <a:softEdge rad="112500"/>
          </a:effectLst>
        </p:spPr>
      </p:pic>
    </p:spTree>
    <p:extLst>
      <p:ext uri="{BB962C8B-B14F-4D97-AF65-F5344CB8AC3E}">
        <p14:creationId xmlns:p14="http://schemas.microsoft.com/office/powerpoint/2010/main" val="37676990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7754600" cy="1077218"/>
          </a:xfrm>
          <a:prstGeom prst="rect">
            <a:avLst/>
          </a:prstGeom>
        </p:spPr>
        <p:txBody>
          <a:bodyPr wrap="squar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Lectura Escritura y Oralidad - </a:t>
            </a:r>
            <a:r>
              <a:rPr lang="es-ES" sz="3200" b="1" dirty="0">
                <a:solidFill>
                  <a:srgbClr val="0070C0"/>
                </a:solidFill>
              </a:rPr>
              <a:t> 3. Concurso de escritura y ortografía en el marco del proyecto Anamarileo</a:t>
            </a:r>
          </a:p>
        </p:txBody>
      </p:sp>
      <p:pic>
        <p:nvPicPr>
          <p:cNvPr id="5" name="Imagen 4">
            <a:extLst>
              <a:ext uri="{FF2B5EF4-FFF2-40B4-BE49-F238E27FC236}">
                <a16:creationId xmlns:a16="http://schemas.microsoft.com/office/drawing/2014/main" id="{22B2E99C-B482-358F-4489-D17CC10F11A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176676"/>
            <a:ext cx="6172200" cy="5933648"/>
          </a:xfrm>
          <a:prstGeom prst="rect">
            <a:avLst/>
          </a:prstGeom>
          <a:ln>
            <a:noFill/>
          </a:ln>
          <a:effectLst>
            <a:softEdge rad="112500"/>
          </a:effectLst>
        </p:spPr>
      </p:pic>
    </p:spTree>
    <p:extLst>
      <p:ext uri="{BB962C8B-B14F-4D97-AF65-F5344CB8AC3E}">
        <p14:creationId xmlns:p14="http://schemas.microsoft.com/office/powerpoint/2010/main" val="40641510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Lectura Escritura y Oralidad</a:t>
            </a:r>
          </a:p>
        </p:txBody>
      </p:sp>
      <p:sp>
        <p:nvSpPr>
          <p:cNvPr id="4" name="Rectángulo: esquinas redondeadas 3">
            <a:hlinkClick r:id="rId2" action="ppaction://hlinkpres?slideindex=1&amp;slidetitle="/>
            <a:extLst>
              <a:ext uri="{FF2B5EF4-FFF2-40B4-BE49-F238E27FC236}">
                <a16:creationId xmlns:a16="http://schemas.microsoft.com/office/drawing/2014/main" id="{6C6D52C2-3E31-D56E-40FB-2E6F9995665B}"/>
              </a:ext>
            </a:extLst>
          </p:cNvPr>
          <p:cNvSpPr/>
          <p:nvPr/>
        </p:nvSpPr>
        <p:spPr>
          <a:xfrm>
            <a:off x="6019800" y="3086100"/>
            <a:ext cx="5867400" cy="28194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 sz="6600" dirty="0"/>
              <a:t>Presentación </a:t>
            </a:r>
            <a:endParaRPr lang="es-CO" sz="6600" dirty="0"/>
          </a:p>
        </p:txBody>
      </p:sp>
    </p:spTree>
    <p:extLst>
      <p:ext uri="{BB962C8B-B14F-4D97-AF65-F5344CB8AC3E}">
        <p14:creationId xmlns:p14="http://schemas.microsoft.com/office/powerpoint/2010/main" val="3988404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85800" y="419100"/>
            <a:ext cx="9220200" cy="584775"/>
          </a:xfrm>
          <a:prstGeom prst="rect">
            <a:avLst/>
          </a:prstGeom>
          <a:noFill/>
        </p:spPr>
        <p:txBody>
          <a:bodyPr wrap="square" rtlCol="0">
            <a:spAutoFit/>
          </a:bodyPr>
          <a:lstStyle/>
          <a:p>
            <a:r>
              <a:rPr lang="es-CO" sz="3200" b="1" noProof="1">
                <a:solidFill>
                  <a:srgbClr val="0070C0"/>
                </a:solidFill>
              </a:rPr>
              <a:t>GESTION DIRECTIVA Y HORIZONTE INSTITUCIONAL  </a:t>
            </a:r>
          </a:p>
        </p:txBody>
      </p:sp>
      <p:graphicFrame>
        <p:nvGraphicFramePr>
          <p:cNvPr id="3" name="Tabla 2">
            <a:extLst>
              <a:ext uri="{FF2B5EF4-FFF2-40B4-BE49-F238E27FC236}">
                <a16:creationId xmlns:a16="http://schemas.microsoft.com/office/drawing/2014/main" id="{B1CCD553-45A3-A64E-3A72-1E1E9D9F730D}"/>
              </a:ext>
            </a:extLst>
          </p:cNvPr>
          <p:cNvGraphicFramePr>
            <a:graphicFrameLocks noGrp="1"/>
          </p:cNvGraphicFramePr>
          <p:nvPr>
            <p:extLst>
              <p:ext uri="{D42A27DB-BD31-4B8C-83A1-F6EECF244321}">
                <p14:modId xmlns:p14="http://schemas.microsoft.com/office/powerpoint/2010/main" val="3696799671"/>
              </p:ext>
            </p:extLst>
          </p:nvPr>
        </p:nvGraphicFramePr>
        <p:xfrm>
          <a:off x="800099" y="1170940"/>
          <a:ext cx="16687801" cy="897128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366666798"/>
                    </a:ext>
                  </a:extLst>
                </a:gridCol>
                <a:gridCol w="14478001">
                  <a:extLst>
                    <a:ext uri="{9D8B030D-6E8A-4147-A177-3AD203B41FA5}">
                      <a16:colId xmlns:a16="http://schemas.microsoft.com/office/drawing/2014/main" val="72399849"/>
                    </a:ext>
                  </a:extLst>
                </a:gridCol>
              </a:tblGrid>
              <a:tr h="370840">
                <a:tc>
                  <a:txBody>
                    <a:bodyPr/>
                    <a:lstStyle/>
                    <a:p>
                      <a:r>
                        <a:rPr lang="es-CO" noProof="1"/>
                        <a:t>Contenidos</a:t>
                      </a:r>
                    </a:p>
                  </a:txBody>
                  <a:tcPr anchor="ctr"/>
                </a:tc>
                <a:tc>
                  <a:txBody>
                    <a:bodyPr/>
                    <a:lstStyle/>
                    <a:p>
                      <a:r>
                        <a:rPr lang="es-CO" noProof="1"/>
                        <a:t>Desarrollo de procesos - cumplimientos</a:t>
                      </a:r>
                    </a:p>
                  </a:txBody>
                  <a:tcPr anchor="ctr"/>
                </a:tc>
                <a:extLst>
                  <a:ext uri="{0D108BD9-81ED-4DB2-BD59-A6C34878D82A}">
                    <a16:rowId xmlns:a16="http://schemas.microsoft.com/office/drawing/2014/main" val="1472680857"/>
                  </a:ext>
                </a:extLst>
              </a:tr>
              <a:tr h="370840">
                <a:tc>
                  <a:txBody>
                    <a:bodyPr/>
                    <a:lstStyle/>
                    <a:p>
                      <a:r>
                        <a:rPr lang="es-CO" b="1" noProof="1"/>
                        <a:t>Misión</a:t>
                      </a:r>
                    </a:p>
                  </a:txBody>
                  <a:tcPr anchor="ctr"/>
                </a:tc>
                <a:tc>
                  <a:txBody>
                    <a:bodyPr/>
                    <a:lstStyle/>
                    <a:p>
                      <a:r>
                        <a:rPr lang="es-CO" noProof="1"/>
                        <a:t>Se define y actualizó acorde con las necesidades y exigencias de la sociedad actual.</a:t>
                      </a:r>
                    </a:p>
                    <a:p>
                      <a:r>
                        <a:rPr lang="es-CO" noProof="1"/>
                        <a:t>Promueve la inclusión, participación y dinamismo de todos los actores escolares</a:t>
                      </a:r>
                    </a:p>
                  </a:txBody>
                  <a:tcPr anchor="ctr"/>
                </a:tc>
                <a:extLst>
                  <a:ext uri="{0D108BD9-81ED-4DB2-BD59-A6C34878D82A}">
                    <a16:rowId xmlns:a16="http://schemas.microsoft.com/office/drawing/2014/main" val="358462770"/>
                  </a:ext>
                </a:extLst>
              </a:tr>
              <a:tr h="370840">
                <a:tc>
                  <a:txBody>
                    <a:bodyPr/>
                    <a:lstStyle/>
                    <a:p>
                      <a:r>
                        <a:rPr lang="es-CO" b="1" noProof="1"/>
                        <a:t>Visión</a:t>
                      </a:r>
                    </a:p>
                  </a:txBody>
                  <a:tcPr anchor="ctr"/>
                </a:tc>
                <a:tc>
                  <a:txBody>
                    <a:bodyPr/>
                    <a:lstStyle/>
                    <a:p>
                      <a:r>
                        <a:rPr lang="es-CO" noProof="1"/>
                        <a:t>Refleja la cualidad distintiva de la institución, demarca un nuevo periodo de seguimiento hasta el 2027 que prioriza en formar valores humanos, se centra en la educación emocional y el</a:t>
                      </a:r>
                      <a:r>
                        <a:rPr lang="es-CO" baseline="0" noProof="1"/>
                        <a:t> </a:t>
                      </a:r>
                      <a:r>
                        <a:rPr lang="es-CO" noProof="1"/>
                        <a:t>mejoramiento académico y buen vivir.</a:t>
                      </a:r>
                    </a:p>
                  </a:txBody>
                  <a:tcPr anchor="ctr"/>
                </a:tc>
                <a:extLst>
                  <a:ext uri="{0D108BD9-81ED-4DB2-BD59-A6C34878D82A}">
                    <a16:rowId xmlns:a16="http://schemas.microsoft.com/office/drawing/2014/main" val="1707151125"/>
                  </a:ext>
                </a:extLst>
              </a:tr>
              <a:tr h="370840">
                <a:tc>
                  <a:txBody>
                    <a:bodyPr/>
                    <a:lstStyle/>
                    <a:p>
                      <a:r>
                        <a:rPr lang="es-CO" b="1" noProof="1"/>
                        <a:t>Fundamentos epistemológicos</a:t>
                      </a:r>
                    </a:p>
                  </a:txBody>
                  <a:tcPr anchor="ctr"/>
                </a:tc>
                <a:tc>
                  <a:txBody>
                    <a:bodyPr/>
                    <a:lstStyle/>
                    <a:p>
                      <a:r>
                        <a:rPr lang="es-CO" noProof="1"/>
                        <a:t>Se verifican ampliamente en el componente PEC, las apropiaciones del desarrollo humano ubican</a:t>
                      </a:r>
                      <a:r>
                        <a:rPr lang="es-CO" baseline="0" noProof="1"/>
                        <a:t> lo </a:t>
                      </a:r>
                      <a:r>
                        <a:rPr lang="es-CO" noProof="1"/>
                        <a:t>antropológico, sociológico, ético, psicológico, pedagógico y filosófico (pedagogía social y humanista)</a:t>
                      </a:r>
                    </a:p>
                  </a:txBody>
                  <a:tcPr anchor="ctr"/>
                </a:tc>
                <a:extLst>
                  <a:ext uri="{0D108BD9-81ED-4DB2-BD59-A6C34878D82A}">
                    <a16:rowId xmlns:a16="http://schemas.microsoft.com/office/drawing/2014/main" val="2065124341"/>
                  </a:ext>
                </a:extLst>
              </a:tr>
              <a:tr h="370840">
                <a:tc>
                  <a:txBody>
                    <a:bodyPr/>
                    <a:lstStyle/>
                    <a:p>
                      <a:r>
                        <a:rPr lang="es-CO" b="1" noProof="1"/>
                        <a:t>Principios institucionales</a:t>
                      </a:r>
                    </a:p>
                  </a:txBody>
                  <a:tcPr anchor="ctr"/>
                </a:tc>
                <a:tc>
                  <a:txBody>
                    <a:bodyPr/>
                    <a:lstStyle/>
                    <a:p>
                      <a:r>
                        <a:rPr lang="es-CO" b="1" noProof="1"/>
                        <a:t>Valores institucionales: </a:t>
                      </a:r>
                      <a:r>
                        <a:rPr lang="es-CO" noProof="1"/>
                        <a:t>Amor, Honestidad, Respeto, Compromiso, Diligencia, Justicia</a:t>
                      </a:r>
                    </a:p>
                  </a:txBody>
                  <a:tcPr anchor="ctr"/>
                </a:tc>
                <a:extLst>
                  <a:ext uri="{0D108BD9-81ED-4DB2-BD59-A6C34878D82A}">
                    <a16:rowId xmlns:a16="http://schemas.microsoft.com/office/drawing/2014/main" val="567642045"/>
                  </a:ext>
                </a:extLst>
              </a:tr>
              <a:tr h="370840">
                <a:tc>
                  <a:txBody>
                    <a:bodyPr/>
                    <a:lstStyle/>
                    <a:p>
                      <a:endParaRPr lang="es-CO" noProof="1"/>
                    </a:p>
                  </a:txBody>
                  <a:tcPr anchor="ctr"/>
                </a:tc>
                <a:tc>
                  <a:txBody>
                    <a:bodyPr/>
                    <a:lstStyle/>
                    <a:p>
                      <a:r>
                        <a:rPr lang="es-CO" b="1" noProof="1"/>
                        <a:t>Metas institucionales: </a:t>
                      </a:r>
                      <a:r>
                        <a:rPr lang="es-CO" noProof="1"/>
                        <a:t>Coherentes y aplicables con toda exigencia normativas y técnicas.</a:t>
                      </a:r>
                    </a:p>
                  </a:txBody>
                  <a:tcPr anchor="ctr"/>
                </a:tc>
                <a:extLst>
                  <a:ext uri="{0D108BD9-81ED-4DB2-BD59-A6C34878D82A}">
                    <a16:rowId xmlns:a16="http://schemas.microsoft.com/office/drawing/2014/main" val="1451245714"/>
                  </a:ext>
                </a:extLst>
              </a:tr>
              <a:tr h="370840">
                <a:tc>
                  <a:txBody>
                    <a:bodyPr/>
                    <a:lstStyle/>
                    <a:p>
                      <a:endParaRPr lang="es-CO" noProof="1"/>
                    </a:p>
                  </a:txBody>
                  <a:tcPr anchor="ctr"/>
                </a:tc>
                <a:tc>
                  <a:txBody>
                    <a:bodyPr/>
                    <a:lstStyle/>
                    <a:p>
                      <a:r>
                        <a:rPr lang="es-CO" b="1" noProof="1"/>
                        <a:t>Direccionamientos estratégicos (3 aspectos claves):</a:t>
                      </a:r>
                    </a:p>
                    <a:p>
                      <a:pPr marL="342900" indent="-342900">
                        <a:buAutoNum type="arabicPeriod"/>
                      </a:pPr>
                      <a:r>
                        <a:rPr lang="es-CO" noProof="1"/>
                        <a:t>Articular misión – visión con la atención educativa </a:t>
                      </a:r>
                    </a:p>
                    <a:p>
                      <a:pPr marL="342900" indent="-342900">
                        <a:buAutoNum type="arabicPeriod"/>
                      </a:pPr>
                      <a:r>
                        <a:rPr lang="es-CO" noProof="1"/>
                        <a:t>Consolidar la necesidad del contexto para adoptar cambios estratégicos </a:t>
                      </a:r>
                    </a:p>
                    <a:p>
                      <a:pPr marL="342900" indent="-342900">
                        <a:buAutoNum type="arabicPeriod"/>
                      </a:pPr>
                      <a:r>
                        <a:rPr lang="es-CO" noProof="1"/>
                        <a:t>Involucrar grupos académicos e institucionales en la toma de decisiones </a:t>
                      </a:r>
                    </a:p>
                  </a:txBody>
                  <a:tcPr anchor="ctr"/>
                </a:tc>
                <a:extLst>
                  <a:ext uri="{0D108BD9-81ED-4DB2-BD59-A6C34878D82A}">
                    <a16:rowId xmlns:a16="http://schemas.microsoft.com/office/drawing/2014/main" val="3203729152"/>
                  </a:ext>
                </a:extLst>
              </a:tr>
              <a:tr h="370840">
                <a:tc>
                  <a:txBody>
                    <a:bodyPr/>
                    <a:lstStyle/>
                    <a:p>
                      <a:endParaRPr lang="es-CO" noProof="1"/>
                    </a:p>
                  </a:txBody>
                  <a:tcPr anchor="ctr"/>
                </a:tc>
                <a:tc>
                  <a:txBody>
                    <a:bodyPr/>
                    <a:lstStyle/>
                    <a:p>
                      <a:r>
                        <a:rPr lang="es-CO" b="1" noProof="1"/>
                        <a:t>Política de la calidad:</a:t>
                      </a:r>
                    </a:p>
                    <a:p>
                      <a:r>
                        <a:rPr lang="es-CO" noProof="1"/>
                        <a:t>- Garantizar la igualdad de condiciones para todos los actores escolares (equidad)</a:t>
                      </a:r>
                    </a:p>
                    <a:p>
                      <a:r>
                        <a:rPr lang="es-CO" noProof="1"/>
                        <a:t>- Fortalecer las competencias básicas y generadoras de sociabilidad (ciudadana/laborales)</a:t>
                      </a:r>
                    </a:p>
                    <a:p>
                      <a:r>
                        <a:rPr lang="es-CO" noProof="1"/>
                        <a:t>- Prevenir y promocionar el buen vivir (salud/seguridad social/inclusión social)</a:t>
                      </a:r>
                    </a:p>
                  </a:txBody>
                  <a:tcPr anchor="ctr"/>
                </a:tc>
                <a:extLst>
                  <a:ext uri="{0D108BD9-81ED-4DB2-BD59-A6C34878D82A}">
                    <a16:rowId xmlns:a16="http://schemas.microsoft.com/office/drawing/2014/main" val="1147980231"/>
                  </a:ext>
                </a:extLst>
              </a:tr>
              <a:tr h="370840">
                <a:tc>
                  <a:txBody>
                    <a:bodyPr/>
                    <a:lstStyle/>
                    <a:p>
                      <a:endParaRPr lang="es-CO" noProof="1"/>
                    </a:p>
                  </a:txBody>
                  <a:tcPr anchor="ctr"/>
                </a:tc>
                <a:tc>
                  <a:txBody>
                    <a:bodyPr/>
                    <a:lstStyle/>
                    <a:p>
                      <a:r>
                        <a:rPr lang="es-CO" b="1" noProof="1"/>
                        <a:t>Política de inclusión: (3 aspectos claves)</a:t>
                      </a:r>
                    </a:p>
                    <a:p>
                      <a:pPr marL="342900" indent="-342900">
                        <a:buAutoNum type="arabicPeriod"/>
                      </a:pPr>
                      <a:r>
                        <a:rPr lang="es-CO" noProof="1"/>
                        <a:t>Determinar las necesidades educativas (pruebas internas y externas)</a:t>
                      </a:r>
                    </a:p>
                    <a:p>
                      <a:pPr marL="342900" indent="-342900">
                        <a:buAutoNum type="arabicPeriod"/>
                      </a:pPr>
                      <a:r>
                        <a:rPr lang="es-CO" noProof="1"/>
                        <a:t>Articular PIAR (Plan Individual de Ajustes Razonables) – Equipo bienestar/SED (Inicio de proceso)</a:t>
                      </a:r>
                    </a:p>
                    <a:p>
                      <a:pPr marL="342900" indent="-342900">
                        <a:buAutoNum type="arabicPeriod"/>
                      </a:pPr>
                      <a:r>
                        <a:rPr lang="es-CO" noProof="1"/>
                        <a:t>Cumplimiento normativo y técnico señalado por la ley 1084 de 2015 (inclusión social y reconciliación)</a:t>
                      </a:r>
                    </a:p>
                  </a:txBody>
                  <a:tcPr anchor="ctr"/>
                </a:tc>
                <a:extLst>
                  <a:ext uri="{0D108BD9-81ED-4DB2-BD59-A6C34878D82A}">
                    <a16:rowId xmlns:a16="http://schemas.microsoft.com/office/drawing/2014/main" val="3583470610"/>
                  </a:ext>
                </a:extLst>
              </a:tr>
              <a:tr h="370840">
                <a:tc>
                  <a:txBody>
                    <a:bodyPr/>
                    <a:lstStyle/>
                    <a:p>
                      <a:endParaRPr lang="es-CO" noProof="1"/>
                    </a:p>
                  </a:txBody>
                  <a:tcPr anchor="ctr"/>
                </a:tc>
                <a:tc>
                  <a:txBody>
                    <a:bodyPr/>
                    <a:lstStyle/>
                    <a:p>
                      <a:r>
                        <a:rPr lang="es-CO" b="1" noProof="1"/>
                        <a:t>Oferta educativa:</a:t>
                      </a:r>
                    </a:p>
                    <a:p>
                      <a:pPr marL="285750" indent="-285750">
                        <a:buFontTx/>
                        <a:buChar char="-"/>
                      </a:pPr>
                      <a:r>
                        <a:rPr lang="es-CO" noProof="1"/>
                        <a:t>Demanda educativa</a:t>
                      </a:r>
                    </a:p>
                    <a:p>
                      <a:pPr marL="285750" indent="-285750">
                        <a:buFontTx/>
                        <a:buChar char="-"/>
                      </a:pPr>
                      <a:r>
                        <a:rPr lang="es-CO" noProof="1"/>
                        <a:t>Recursos disponibles</a:t>
                      </a:r>
                    </a:p>
                    <a:p>
                      <a:pPr marL="285750" indent="-285750">
                        <a:buFontTx/>
                        <a:buChar char="-"/>
                      </a:pPr>
                      <a:r>
                        <a:rPr lang="es-CO" noProof="1"/>
                        <a:t>Aplica estrategias de ampliación</a:t>
                      </a:r>
                    </a:p>
                  </a:txBody>
                  <a:tcPr anchor="ctr"/>
                </a:tc>
                <a:extLst>
                  <a:ext uri="{0D108BD9-81ED-4DB2-BD59-A6C34878D82A}">
                    <a16:rowId xmlns:a16="http://schemas.microsoft.com/office/drawing/2014/main" val="2132788683"/>
                  </a:ext>
                </a:extLst>
              </a:tr>
              <a:tr h="370840">
                <a:tc>
                  <a:txBody>
                    <a:bodyPr/>
                    <a:lstStyle/>
                    <a:p>
                      <a:endParaRPr lang="es-CO" noProof="1"/>
                    </a:p>
                  </a:txBody>
                  <a:tcPr anchor="ctr"/>
                </a:tc>
                <a:tc>
                  <a:txBody>
                    <a:bodyPr/>
                    <a:lstStyle/>
                    <a:p>
                      <a:r>
                        <a:rPr lang="es-CO" b="1" noProof="1"/>
                        <a:t>Perfiles: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s-CO" noProof="1"/>
                        <a:t>Se actualizaron en el manual de convivencia teniendo en cuenta la </a:t>
                      </a:r>
                      <a:r>
                        <a:rPr lang="es-CO" sz="1800" kern="1200" dirty="0">
                          <a:solidFill>
                            <a:schemeClr val="dk1"/>
                          </a:solidFill>
                          <a:effectLst/>
                          <a:latin typeface="+mn-lt"/>
                          <a:ea typeface="+mn-ea"/>
                          <a:cs typeface="+mn-cs"/>
                        </a:rPr>
                        <a:t>Ley 2383 del 2024 (educación socioemocional de niños y adolescentes).</a:t>
                      </a:r>
                    </a:p>
                    <a:p>
                      <a:endParaRPr lang="es-CO" noProof="1"/>
                    </a:p>
                  </a:txBody>
                  <a:tcPr anchor="ctr"/>
                </a:tc>
                <a:extLst>
                  <a:ext uri="{0D108BD9-81ED-4DB2-BD59-A6C34878D82A}">
                    <a16:rowId xmlns:a16="http://schemas.microsoft.com/office/drawing/2014/main" val="348704916"/>
                  </a:ext>
                </a:extLst>
              </a:tr>
            </a:tbl>
          </a:graphicData>
        </a:graphic>
      </p:graphicFrame>
    </p:spTree>
    <p:extLst>
      <p:ext uri="{BB962C8B-B14F-4D97-AF65-F5344CB8AC3E}">
        <p14:creationId xmlns:p14="http://schemas.microsoft.com/office/powerpoint/2010/main" val="4140875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a:t>
            </a:r>
          </a:p>
        </p:txBody>
      </p:sp>
      <p:graphicFrame>
        <p:nvGraphicFramePr>
          <p:cNvPr id="4" name="Tabla 3">
            <a:extLst>
              <a:ext uri="{FF2B5EF4-FFF2-40B4-BE49-F238E27FC236}">
                <a16:creationId xmlns:a16="http://schemas.microsoft.com/office/drawing/2014/main" id="{567F7D30-DA98-9A15-84EB-EF6A68467362}"/>
              </a:ext>
            </a:extLst>
          </p:cNvPr>
          <p:cNvGraphicFramePr>
            <a:graphicFrameLocks noGrp="1"/>
          </p:cNvGraphicFramePr>
          <p:nvPr>
            <p:extLst>
              <p:ext uri="{D42A27DB-BD31-4B8C-83A1-F6EECF244321}">
                <p14:modId xmlns:p14="http://schemas.microsoft.com/office/powerpoint/2010/main" val="2298948810"/>
              </p:ext>
            </p:extLst>
          </p:nvPr>
        </p:nvGraphicFramePr>
        <p:xfrm>
          <a:off x="609600" y="1267718"/>
          <a:ext cx="16764000" cy="8672411"/>
        </p:xfrm>
        <a:graphic>
          <a:graphicData uri="http://schemas.openxmlformats.org/drawingml/2006/table">
            <a:tbl>
              <a:tblPr firstRow="1" firstCol="1" bandRow="1">
                <a:tableStyleId>{5C22544A-7EE6-4342-B048-85BDC9FD1C3A}</a:tableStyleId>
              </a:tblPr>
              <a:tblGrid>
                <a:gridCol w="678802">
                  <a:extLst>
                    <a:ext uri="{9D8B030D-6E8A-4147-A177-3AD203B41FA5}">
                      <a16:colId xmlns:a16="http://schemas.microsoft.com/office/drawing/2014/main" val="907833244"/>
                    </a:ext>
                  </a:extLst>
                </a:gridCol>
                <a:gridCol w="7700002">
                  <a:extLst>
                    <a:ext uri="{9D8B030D-6E8A-4147-A177-3AD203B41FA5}">
                      <a16:colId xmlns:a16="http://schemas.microsoft.com/office/drawing/2014/main" val="1162849810"/>
                    </a:ext>
                  </a:extLst>
                </a:gridCol>
                <a:gridCol w="4528007">
                  <a:extLst>
                    <a:ext uri="{9D8B030D-6E8A-4147-A177-3AD203B41FA5}">
                      <a16:colId xmlns:a16="http://schemas.microsoft.com/office/drawing/2014/main" val="1084717205"/>
                    </a:ext>
                  </a:extLst>
                </a:gridCol>
                <a:gridCol w="1820784">
                  <a:extLst>
                    <a:ext uri="{9D8B030D-6E8A-4147-A177-3AD203B41FA5}">
                      <a16:colId xmlns:a16="http://schemas.microsoft.com/office/drawing/2014/main" val="3795277116"/>
                    </a:ext>
                  </a:extLst>
                </a:gridCol>
                <a:gridCol w="2036405">
                  <a:extLst>
                    <a:ext uri="{9D8B030D-6E8A-4147-A177-3AD203B41FA5}">
                      <a16:colId xmlns:a16="http://schemas.microsoft.com/office/drawing/2014/main" val="1883109104"/>
                    </a:ext>
                  </a:extLst>
                </a:gridCol>
              </a:tblGrid>
              <a:tr h="232748">
                <a:tc gridSpan="5">
                  <a:txBody>
                    <a:bodyPr/>
                    <a:lstStyle/>
                    <a:p>
                      <a:pPr algn="ctr">
                        <a:lnSpc>
                          <a:spcPct val="107000"/>
                        </a:lnSpc>
                        <a:spcAft>
                          <a:spcPts val="800"/>
                        </a:spcAft>
                      </a:pPr>
                      <a:r>
                        <a:rPr lang="es-ES" sz="1800" dirty="0">
                          <a:effectLst/>
                        </a:rPr>
                        <a:t>PROYECTOS INSTITUCIONALES 2024</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258780535"/>
                  </a:ext>
                </a:extLst>
              </a:tr>
              <a:tr h="199793">
                <a:tc gridSpan="5">
                  <a:txBody>
                    <a:bodyPr/>
                    <a:lstStyle/>
                    <a:p>
                      <a:pPr algn="ctr">
                        <a:lnSpc>
                          <a:spcPct val="107000"/>
                        </a:lnSpc>
                        <a:spcAft>
                          <a:spcPts val="800"/>
                        </a:spcAft>
                      </a:pPr>
                      <a:r>
                        <a:rPr lang="es-ES" sz="1800" dirty="0">
                          <a:effectLst/>
                        </a:rPr>
                        <a:t>FORMATO DE LOGROS Y AVANCES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45127260"/>
                  </a:ext>
                </a:extLst>
              </a:tr>
              <a:tr h="255657">
                <a:tc gridSpan="5">
                  <a:txBody>
                    <a:bodyPr/>
                    <a:lstStyle/>
                    <a:p>
                      <a:pPr>
                        <a:lnSpc>
                          <a:spcPct val="107000"/>
                        </a:lnSpc>
                        <a:spcAft>
                          <a:spcPts val="800"/>
                        </a:spcAft>
                      </a:pPr>
                      <a:r>
                        <a:rPr lang="es-CO" sz="1800" dirty="0">
                          <a:effectLst/>
                        </a:rPr>
                        <a:t>Nombre del Proyecto: Educación para la sexualidad y construcción de ciudadanía.</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796547852"/>
                  </a:ext>
                </a:extLst>
              </a:tr>
              <a:tr h="255657">
                <a:tc gridSpan="5">
                  <a:txBody>
                    <a:bodyPr/>
                    <a:lstStyle/>
                    <a:p>
                      <a:pPr>
                        <a:lnSpc>
                          <a:spcPct val="107000"/>
                        </a:lnSpc>
                        <a:spcAft>
                          <a:spcPts val="800"/>
                        </a:spcAft>
                      </a:pPr>
                      <a:r>
                        <a:rPr lang="es-CO" sz="1800">
                          <a:effectLst/>
                        </a:rPr>
                        <a:t>Coordinador del Proyecto: Margott Cecilia Santos Araujo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397709118"/>
                  </a:ext>
                </a:extLst>
              </a:tr>
              <a:tr h="255657">
                <a:tc gridSpan="5">
                  <a:txBody>
                    <a:bodyPr/>
                    <a:lstStyle/>
                    <a:p>
                      <a:pPr>
                        <a:lnSpc>
                          <a:spcPct val="107000"/>
                        </a:lnSpc>
                        <a:spcAft>
                          <a:spcPts val="800"/>
                        </a:spcAft>
                      </a:pPr>
                      <a:r>
                        <a:rPr lang="es-CO" sz="1800">
                          <a:effectLst/>
                        </a:rPr>
                        <a:t>Presupuesto asignado: $ 2.000.000</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783015310"/>
                  </a:ext>
                </a:extLst>
              </a:tr>
              <a:tr h="4961086">
                <a:tc gridSpan="5">
                  <a:txBody>
                    <a:bodyPr/>
                    <a:lstStyle/>
                    <a:p>
                      <a:pPr>
                        <a:lnSpc>
                          <a:spcPct val="107000"/>
                        </a:lnSpc>
                        <a:spcAft>
                          <a:spcPts val="800"/>
                        </a:spcAft>
                      </a:pPr>
                      <a:r>
                        <a:rPr lang="es-CO" sz="1800" dirty="0">
                          <a:effectLst/>
                        </a:rPr>
                        <a:t>OBJETIVO GENERAL</a:t>
                      </a:r>
                    </a:p>
                    <a:p>
                      <a:pPr>
                        <a:lnSpc>
                          <a:spcPct val="107000"/>
                        </a:lnSpc>
                        <a:spcAft>
                          <a:spcPts val="800"/>
                        </a:spcAft>
                      </a:pPr>
                      <a:r>
                        <a:rPr lang="es-CO" sz="1800" dirty="0">
                          <a:effectLst/>
                        </a:rPr>
                        <a:t> Promover una educación con derechos para la sexualidad y la ciudadanía, que parta de una identificación de oportunidades y situación de la vida diaria propias del contexto, generando prácticas pedagógicas que propicien el desarrollo de competencias básicas para que los estudiantes incorporen en su cotidianidad el ejercicio de los derechos humanos sexuales y reproductivos y la toma de decisiones responsables, informadas y autónomas sobre su propio cuerpo, teniendo en cuenta factores Biopsicosociales, culturales, éticos y normativos vivenciando valores con compromiso social como lo indica el PEC de la Institución Educativa Ana María Vélez de Trujillo.</a:t>
                      </a:r>
                    </a:p>
                    <a:p>
                      <a:pPr>
                        <a:lnSpc>
                          <a:spcPct val="107000"/>
                        </a:lnSpc>
                        <a:spcAft>
                          <a:spcPts val="800"/>
                        </a:spcAft>
                      </a:pPr>
                      <a:r>
                        <a:rPr lang="es-CO" sz="1800" dirty="0">
                          <a:effectLst/>
                        </a:rPr>
                        <a:t> METAS: </a:t>
                      </a:r>
                    </a:p>
                    <a:p>
                      <a:pPr>
                        <a:lnSpc>
                          <a:spcPct val="107000"/>
                        </a:lnSpc>
                        <a:spcAft>
                          <a:spcPts val="800"/>
                        </a:spcAft>
                      </a:pPr>
                      <a:r>
                        <a:rPr lang="es-CO" sz="1800" dirty="0">
                          <a:effectLst/>
                        </a:rPr>
                        <a:t>• Promover la práctica de hábitos saludables, de autocuidado y protocolos de bioseguridad que permitan el buen desarrollo físico e integral de los estudiantes </a:t>
                      </a:r>
                    </a:p>
                    <a:p>
                      <a:pPr>
                        <a:lnSpc>
                          <a:spcPct val="107000"/>
                        </a:lnSpc>
                        <a:spcAft>
                          <a:spcPts val="800"/>
                        </a:spcAft>
                      </a:pPr>
                      <a:r>
                        <a:rPr lang="es-CO" sz="1800" dirty="0">
                          <a:effectLst/>
                        </a:rPr>
                        <a:t>• Lograr que el ser humano desde sus primeros años construya su sexualidad a partir del conocimiento de su cuerpo, de una sana convivencia, el respeto, y la tolerancia hacia la diversidad y otros componentes y funciones que enmarcan el ejercicio de su ciudadanía. </a:t>
                      </a:r>
                    </a:p>
                    <a:p>
                      <a:pPr>
                        <a:lnSpc>
                          <a:spcPct val="107000"/>
                        </a:lnSpc>
                        <a:spcAft>
                          <a:spcPts val="800"/>
                        </a:spcAft>
                      </a:pPr>
                      <a:r>
                        <a:rPr lang="es-CO" sz="1800" dirty="0">
                          <a:effectLst/>
                        </a:rPr>
                        <a:t>• Orientar a los niños, niñas y adolescentes para que comprendan la diferencia entre las expresiones de afecto positivas y cuales pueden generar malestar, daño físico y/o sicológico. </a:t>
                      </a:r>
                    </a:p>
                    <a:p>
                      <a:pPr>
                        <a:lnSpc>
                          <a:spcPct val="107000"/>
                        </a:lnSpc>
                        <a:spcAft>
                          <a:spcPts val="800"/>
                        </a:spcAft>
                      </a:pPr>
                      <a:r>
                        <a:rPr lang="es-CO" sz="1800" dirty="0">
                          <a:effectLst/>
                        </a:rPr>
                        <a:t>• Propender por el desarrollo integral de las niñas, niños y jóvenes de la institución educativa alrededor de una construcción colectiva de conocimiento, producción de materiales, asesoría grupal, individual, familiar, diseño y ejecución de jornadas pedagógicas que implementen su formación permanente que contribuya a la formación de ciudadanos autónomos y partícipes de sus propias decisiones a partir de sus derechos.</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690171852"/>
                  </a:ext>
                </a:extLst>
              </a:tr>
              <a:tr h="214751">
                <a:tc>
                  <a:txBody>
                    <a:bodyPr/>
                    <a:lstStyle/>
                    <a:p>
                      <a:pPr algn="ctr">
                        <a:lnSpc>
                          <a:spcPct val="107000"/>
                        </a:lnSpc>
                        <a:spcAft>
                          <a:spcPts val="800"/>
                        </a:spcAft>
                      </a:pPr>
                      <a:r>
                        <a:rPr lang="es-CO" sz="1800">
                          <a:effectLst/>
                        </a:rPr>
                        <a:t>No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a:effectLst/>
                        </a:rPr>
                        <a:t>Actividades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a:effectLst/>
                        </a:rPr>
                        <a:t>Logros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a:effectLst/>
                        </a:rPr>
                        <a:t>Avances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a:effectLst/>
                        </a:rPr>
                        <a:t>Rubro</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extLst>
                  <a:ext uri="{0D108BD9-81ED-4DB2-BD59-A6C34878D82A}">
                    <a16:rowId xmlns:a16="http://schemas.microsoft.com/office/drawing/2014/main" val="1250726796"/>
                  </a:ext>
                </a:extLst>
              </a:tr>
              <a:tr h="1147043">
                <a:tc>
                  <a:txBody>
                    <a:bodyPr/>
                    <a:lstStyle/>
                    <a:p>
                      <a:pPr algn="ctr">
                        <a:lnSpc>
                          <a:spcPct val="107000"/>
                        </a:lnSpc>
                        <a:spcAft>
                          <a:spcPts val="800"/>
                        </a:spcAft>
                      </a:pPr>
                      <a:r>
                        <a:rPr lang="es-CO" sz="1800" dirty="0">
                          <a:effectLst/>
                        </a:rPr>
                        <a:t> 1</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a:effectLst/>
                        </a:rPr>
                        <a:t> Campañas y jornadas lúdicas de autocuidado del cuerpo por gripa, dengue, enfermedades virales tales como varicela, papera y sarampión, bioseguridad escolar y en familia. Rescatando entornos amigables y saludables. Campaña de Salud Oral. Prevención de caries y de otras enfermedades bucales.</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dirty="0">
                          <a:effectLst/>
                        </a:rPr>
                        <a:t> Se desarrollaron diferentes actividades tal como se había planeado en los grados 6 y 7.</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dirty="0">
                          <a:effectLst/>
                        </a:rPr>
                        <a:t> 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a:effectLst/>
                        </a:rPr>
                        <a:t> </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b"/>
                </a:tc>
                <a:extLst>
                  <a:ext uri="{0D108BD9-81ED-4DB2-BD59-A6C34878D82A}">
                    <a16:rowId xmlns:a16="http://schemas.microsoft.com/office/drawing/2014/main" val="2144780577"/>
                  </a:ext>
                </a:extLst>
              </a:tr>
              <a:tr h="761854">
                <a:tc>
                  <a:txBody>
                    <a:bodyPr/>
                    <a:lstStyle/>
                    <a:p>
                      <a:pPr algn="ctr">
                        <a:lnSpc>
                          <a:spcPct val="107000"/>
                        </a:lnSpc>
                        <a:spcAft>
                          <a:spcPts val="800"/>
                        </a:spcAft>
                      </a:pPr>
                      <a:r>
                        <a:rPr lang="es-CO" sz="1800" dirty="0">
                          <a:effectLst/>
                        </a:rPr>
                        <a:t> 2</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a:effectLst/>
                        </a:rPr>
                        <a:t> Charlas, foros y conversatorios sobre diferentes temáticas: prevención de embarazos a temprana edad, el tabaquismo, trata de personas, explotación sexual y laboral en menores de edad.</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a:effectLst/>
                        </a:rPr>
                        <a:t> Socialización y análisis de las temáticas por partes de los estudiantes 8, 9, 10 y 11.</a:t>
                      </a:r>
                      <a:endParaRPr lang="es-CO"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gn="ctr">
                        <a:lnSpc>
                          <a:spcPct val="107000"/>
                        </a:lnSpc>
                        <a:spcAft>
                          <a:spcPts val="800"/>
                        </a:spcAft>
                      </a:pPr>
                      <a:r>
                        <a:rPr lang="es-CO" sz="1800" dirty="0">
                          <a:effectLst/>
                        </a:rPr>
                        <a:t> 100 %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tc>
                  <a:txBody>
                    <a:bodyPr/>
                    <a:lstStyle/>
                    <a:p>
                      <a:pPr>
                        <a:lnSpc>
                          <a:spcPct val="107000"/>
                        </a:lnSpc>
                        <a:spcAft>
                          <a:spcPts val="800"/>
                        </a:spcAft>
                      </a:pPr>
                      <a:r>
                        <a:rPr lang="es-CO" sz="1800" dirty="0">
                          <a:effectLst/>
                        </a:rPr>
                        <a:t> </a:t>
                      </a:r>
                      <a:endParaRPr lang="es-CO"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6073" marR="26073" marT="0" marB="0" anchor="ctr"/>
                </a:tc>
                <a:extLst>
                  <a:ext uri="{0D108BD9-81ED-4DB2-BD59-A6C34878D82A}">
                    <a16:rowId xmlns:a16="http://schemas.microsoft.com/office/drawing/2014/main" val="1794287291"/>
                  </a:ext>
                </a:extLst>
              </a:tr>
            </a:tbl>
          </a:graphicData>
        </a:graphic>
      </p:graphicFrame>
    </p:spTree>
    <p:extLst>
      <p:ext uri="{BB962C8B-B14F-4D97-AF65-F5344CB8AC3E}">
        <p14:creationId xmlns:p14="http://schemas.microsoft.com/office/powerpoint/2010/main" val="66061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a:t>
            </a:r>
          </a:p>
        </p:txBody>
      </p:sp>
      <p:graphicFrame>
        <p:nvGraphicFramePr>
          <p:cNvPr id="5" name="Tabla 4">
            <a:extLst>
              <a:ext uri="{FF2B5EF4-FFF2-40B4-BE49-F238E27FC236}">
                <a16:creationId xmlns:a16="http://schemas.microsoft.com/office/drawing/2014/main" id="{125F9BFC-F0CE-787C-FA8C-0FE5E8A60704}"/>
              </a:ext>
            </a:extLst>
          </p:cNvPr>
          <p:cNvGraphicFramePr>
            <a:graphicFrameLocks noGrp="1"/>
          </p:cNvGraphicFramePr>
          <p:nvPr>
            <p:extLst>
              <p:ext uri="{D42A27DB-BD31-4B8C-83A1-F6EECF244321}">
                <p14:modId xmlns:p14="http://schemas.microsoft.com/office/powerpoint/2010/main" val="3402474461"/>
              </p:ext>
            </p:extLst>
          </p:nvPr>
        </p:nvGraphicFramePr>
        <p:xfrm>
          <a:off x="381000" y="1598434"/>
          <a:ext cx="17068800" cy="8571059"/>
        </p:xfrm>
        <a:graphic>
          <a:graphicData uri="http://schemas.openxmlformats.org/drawingml/2006/table">
            <a:tbl>
              <a:tblPr firstRow="1" firstCol="1" bandRow="1">
                <a:tableStyleId>{5C22544A-7EE6-4342-B048-85BDC9FD1C3A}</a:tableStyleId>
              </a:tblPr>
              <a:tblGrid>
                <a:gridCol w="691145">
                  <a:extLst>
                    <a:ext uri="{9D8B030D-6E8A-4147-A177-3AD203B41FA5}">
                      <a16:colId xmlns:a16="http://schemas.microsoft.com/office/drawing/2014/main" val="3971919253"/>
                    </a:ext>
                  </a:extLst>
                </a:gridCol>
                <a:gridCol w="7840003">
                  <a:extLst>
                    <a:ext uri="{9D8B030D-6E8A-4147-A177-3AD203B41FA5}">
                      <a16:colId xmlns:a16="http://schemas.microsoft.com/office/drawing/2014/main" val="4163922949"/>
                    </a:ext>
                  </a:extLst>
                </a:gridCol>
                <a:gridCol w="4610333">
                  <a:extLst>
                    <a:ext uri="{9D8B030D-6E8A-4147-A177-3AD203B41FA5}">
                      <a16:colId xmlns:a16="http://schemas.microsoft.com/office/drawing/2014/main" val="336207743"/>
                    </a:ext>
                  </a:extLst>
                </a:gridCol>
                <a:gridCol w="1853889">
                  <a:extLst>
                    <a:ext uri="{9D8B030D-6E8A-4147-A177-3AD203B41FA5}">
                      <a16:colId xmlns:a16="http://schemas.microsoft.com/office/drawing/2014/main" val="779804779"/>
                    </a:ext>
                  </a:extLst>
                </a:gridCol>
                <a:gridCol w="2073430">
                  <a:extLst>
                    <a:ext uri="{9D8B030D-6E8A-4147-A177-3AD203B41FA5}">
                      <a16:colId xmlns:a16="http://schemas.microsoft.com/office/drawing/2014/main" val="1169943679"/>
                    </a:ext>
                  </a:extLst>
                </a:gridCol>
              </a:tblGrid>
              <a:tr h="291893">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910078635"/>
                  </a:ext>
                </a:extLst>
              </a:tr>
              <a:tr h="258403">
                <a:tc gridSpan="5">
                  <a:txBody>
                    <a:bodyPr/>
                    <a:lstStyle/>
                    <a:p>
                      <a:pPr algn="ctr">
                        <a:lnSpc>
                          <a:spcPct val="107000"/>
                        </a:lnSpc>
                        <a:spcAft>
                          <a:spcPts val="800"/>
                        </a:spcAft>
                      </a:pPr>
                      <a:r>
                        <a:rPr lang="es-ES" sz="2000">
                          <a:effectLst/>
                        </a:rPr>
                        <a:t>FORMATO DE LOGROS Y AVANCES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546264389"/>
                  </a:ext>
                </a:extLst>
              </a:tr>
              <a:tr h="320621">
                <a:tc gridSpan="5">
                  <a:txBody>
                    <a:bodyPr/>
                    <a:lstStyle/>
                    <a:p>
                      <a:pPr>
                        <a:lnSpc>
                          <a:spcPct val="107000"/>
                        </a:lnSpc>
                        <a:spcAft>
                          <a:spcPts val="800"/>
                        </a:spcAft>
                      </a:pPr>
                      <a:r>
                        <a:rPr lang="es-CO" sz="2000" dirty="0">
                          <a:effectLst/>
                        </a:rPr>
                        <a:t>Nombre del Proyecto: Educación para la sexualidad y construcción de ciudadanía.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70847359"/>
                  </a:ext>
                </a:extLst>
              </a:tr>
              <a:tr h="320621">
                <a:tc gridSpan="5">
                  <a:txBody>
                    <a:bodyPr/>
                    <a:lstStyle/>
                    <a:p>
                      <a:pPr>
                        <a:lnSpc>
                          <a:spcPct val="107000"/>
                        </a:lnSpc>
                        <a:spcAft>
                          <a:spcPts val="800"/>
                        </a:spcAft>
                      </a:pPr>
                      <a:r>
                        <a:rPr lang="es-CO" sz="2000">
                          <a:effectLst/>
                        </a:rPr>
                        <a:t>Coordinador del Proyecto: Margott Cecilia Santos Araujo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868947244"/>
                  </a:ext>
                </a:extLst>
              </a:tr>
              <a:tr h="320621">
                <a:tc gridSpan="5">
                  <a:txBody>
                    <a:bodyPr/>
                    <a:lstStyle/>
                    <a:p>
                      <a:pPr>
                        <a:lnSpc>
                          <a:spcPct val="107000"/>
                        </a:lnSpc>
                        <a:spcAft>
                          <a:spcPts val="800"/>
                        </a:spcAft>
                      </a:pPr>
                      <a:r>
                        <a:rPr lang="es-CO" sz="2000">
                          <a:effectLst/>
                        </a:rPr>
                        <a:t>Presupuesto asignado: $ 2.000.000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328698428"/>
                  </a:ext>
                </a:extLst>
              </a:tr>
              <a:tr h="269321">
                <a:tc>
                  <a:txBody>
                    <a:bodyPr/>
                    <a:lstStyle/>
                    <a:p>
                      <a:pPr algn="ctr">
                        <a:lnSpc>
                          <a:spcPct val="107000"/>
                        </a:lnSpc>
                        <a:spcAft>
                          <a:spcPts val="800"/>
                        </a:spcAft>
                      </a:pPr>
                      <a:r>
                        <a:rPr lang="es-CO" sz="2000" dirty="0">
                          <a:effectLst/>
                        </a:rPr>
                        <a:t>No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Actividades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dirty="0">
                          <a:effectLst/>
                        </a:rPr>
                        <a:t>Logros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2892885054"/>
                  </a:ext>
                </a:extLst>
              </a:tr>
              <a:tr h="1196985">
                <a:tc>
                  <a:txBody>
                    <a:bodyPr/>
                    <a:lstStyle/>
                    <a:p>
                      <a:pPr algn="ctr">
                        <a:lnSpc>
                          <a:spcPct val="107000"/>
                        </a:lnSpc>
                        <a:spcAft>
                          <a:spcPts val="800"/>
                        </a:spcAft>
                      </a:pPr>
                      <a:r>
                        <a:rPr lang="es-CO" sz="2000" dirty="0">
                          <a:effectLst/>
                        </a:rPr>
                        <a:t> 3</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 Proyección de videos y análisis de los mismos a cargo de profesionales capacitados en los diferentes temas: prostitución infantil y drogadicción, anticonceptivos y uso de sustancias psicoactivas, cultura y comportamiento de género.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a:effectLst/>
                        </a:rPr>
                        <a:t>Se despejaron dudas e inquietudes por parte de los estudiantes de los grados 10 y 11.</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dirty="0">
                          <a:effectLst/>
                        </a:rPr>
                        <a:t> 100 %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1729001050"/>
                  </a:ext>
                </a:extLst>
              </a:tr>
              <a:tr h="955451">
                <a:tc>
                  <a:txBody>
                    <a:bodyPr/>
                    <a:lstStyle/>
                    <a:p>
                      <a:pPr algn="ctr">
                        <a:lnSpc>
                          <a:spcPct val="107000"/>
                        </a:lnSpc>
                        <a:spcAft>
                          <a:spcPts val="800"/>
                        </a:spcAft>
                      </a:pPr>
                      <a:r>
                        <a:rPr lang="es-CO" sz="2000" dirty="0">
                          <a:effectLst/>
                        </a:rPr>
                        <a:t> 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 Creación de espacios lúdicos y pedagógicos para la toma de decisiones y fortalecimiento de la autoestima. Sensibilización y manejo de las diferentes emociones.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dirty="0">
                          <a:effectLst/>
                        </a:rPr>
                        <a:t> Se logró participación activa por parte de los estudiantes de la básica primaria en las diferentes sedes.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dirty="0">
                          <a:effectLst/>
                        </a:rPr>
                        <a:t> 100 %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1323860573"/>
                  </a:ext>
                </a:extLst>
              </a:tr>
              <a:tr h="833615">
                <a:tc>
                  <a:txBody>
                    <a:bodyPr/>
                    <a:lstStyle/>
                    <a:p>
                      <a:pPr algn="ctr">
                        <a:lnSpc>
                          <a:spcPct val="107000"/>
                        </a:lnSpc>
                        <a:spcAft>
                          <a:spcPts val="800"/>
                        </a:spcAft>
                      </a:pPr>
                      <a:r>
                        <a:rPr lang="es-CO" sz="2000" dirty="0">
                          <a:effectLst/>
                        </a:rPr>
                        <a:t> 5</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 </a:t>
                      </a:r>
                      <a:r>
                        <a:rPr lang="es-CO" sz="2000" dirty="0" err="1">
                          <a:effectLst/>
                        </a:rPr>
                        <a:t>Cineforo</a:t>
                      </a:r>
                      <a:r>
                        <a:rPr lang="es-CO" sz="2000" dirty="0">
                          <a:effectLst/>
                        </a:rPr>
                        <a:t>: Manejo de conflictos.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a:effectLst/>
                        </a:rPr>
                        <a:t> Análisis, lluvia de ideas, presentación de carteleras y mensajes que deja la película.</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dirty="0">
                          <a:effectLst/>
                        </a:rPr>
                        <a:t> 100 %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a:effectLst/>
                        </a:rPr>
                        <a:t>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3135669319"/>
                  </a:ext>
                </a:extLst>
              </a:tr>
              <a:tr h="955451">
                <a:tc>
                  <a:txBody>
                    <a:bodyPr/>
                    <a:lstStyle/>
                    <a:p>
                      <a:pPr algn="ctr">
                        <a:lnSpc>
                          <a:spcPct val="107000"/>
                        </a:lnSpc>
                        <a:spcAft>
                          <a:spcPts val="800"/>
                        </a:spcAft>
                      </a:pPr>
                      <a:r>
                        <a:rPr lang="es-CO" sz="2000" dirty="0">
                          <a:effectLst/>
                        </a:rPr>
                        <a:t> 6</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 Implementación de cartilla de educación sexual y construcción de ciudadanía.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dirty="0">
                          <a:effectLst/>
                        </a:rPr>
                        <a:t> Realización y desarrollo de las actividades propuestas en la cartilla. Grados 3, 4, y 5 de básica primaria y 6, 7, 8 y 9.</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a:effectLst/>
                        </a:rPr>
                        <a:t> 100 %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dirty="0">
                          <a:effectLst/>
                        </a:rPr>
                        <a:t> $2.000.000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3710543913"/>
                  </a:ext>
                </a:extLst>
              </a:tr>
              <a:tr h="833615">
                <a:tc>
                  <a:txBody>
                    <a:bodyPr/>
                    <a:lstStyle/>
                    <a:p>
                      <a:pPr algn="ctr">
                        <a:lnSpc>
                          <a:spcPct val="107000"/>
                        </a:lnSpc>
                        <a:spcAft>
                          <a:spcPts val="800"/>
                        </a:spcAft>
                      </a:pPr>
                      <a:r>
                        <a:rPr lang="es-CO" sz="2000" dirty="0">
                          <a:effectLst/>
                        </a:rPr>
                        <a:t> 7</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 Campaña de optometría. Valoración visual y donación de lentes.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dirty="0">
                          <a:effectLst/>
                        </a:rPr>
                        <a:t> Se realizó teniendo en cuenta la necesidad de los estudiantes seleccionados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dirty="0">
                          <a:effectLst/>
                        </a:rPr>
                        <a:t> 50 %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dirty="0">
                          <a:effectLst/>
                        </a:rPr>
                        <a:t>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383913547"/>
                  </a:ext>
                </a:extLst>
              </a:tr>
              <a:tr h="833615">
                <a:tc>
                  <a:txBody>
                    <a:bodyPr/>
                    <a:lstStyle/>
                    <a:p>
                      <a:pPr algn="ctr">
                        <a:lnSpc>
                          <a:spcPct val="107000"/>
                        </a:lnSpc>
                        <a:spcAft>
                          <a:spcPts val="800"/>
                        </a:spcAft>
                      </a:pPr>
                      <a:r>
                        <a:rPr lang="es-CO" sz="2000" dirty="0">
                          <a:effectLst/>
                        </a:rPr>
                        <a:t>8</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Campaña simbólica y plantón sobre la sensibilización cáncer de mama. Diagnóstico precoz salva vidas.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a:effectLst/>
                        </a:rPr>
                        <a:t>Participación activa de los estudiantes de los grados 10 y 11.</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dirty="0">
                          <a:effectLst/>
                        </a:rPr>
                        <a:t>100 %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dirty="0">
                          <a:effectLst/>
                        </a:rPr>
                        <a:t>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3588146393"/>
                  </a:ext>
                </a:extLst>
              </a:tr>
              <a:tr h="955451">
                <a:tc>
                  <a:txBody>
                    <a:bodyPr/>
                    <a:lstStyle/>
                    <a:p>
                      <a:pPr algn="ctr">
                        <a:lnSpc>
                          <a:spcPct val="107000"/>
                        </a:lnSpc>
                        <a:spcAft>
                          <a:spcPts val="800"/>
                        </a:spcAft>
                      </a:pPr>
                      <a:r>
                        <a:rPr lang="es-CO" sz="2000" dirty="0">
                          <a:effectLst/>
                        </a:rPr>
                        <a:t>9</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l">
                        <a:lnSpc>
                          <a:spcPct val="107000"/>
                        </a:lnSpc>
                        <a:spcAft>
                          <a:spcPts val="800"/>
                        </a:spcAft>
                      </a:pPr>
                      <a:r>
                        <a:rPr lang="es-CO" sz="2000" dirty="0">
                          <a:effectLst/>
                        </a:rPr>
                        <a:t>Conversatorio llevado a cabo por egresados que inspiran.</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l">
                        <a:lnSpc>
                          <a:spcPct val="107000"/>
                        </a:lnSpc>
                        <a:spcAft>
                          <a:spcPts val="800"/>
                        </a:spcAft>
                      </a:pPr>
                      <a:r>
                        <a:rPr lang="es-CO" sz="2000" dirty="0">
                          <a:effectLst/>
                        </a:rPr>
                        <a:t>Se crearon lazos de crecimiento y formación para la vida a través de historias y vivencias.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tc>
                <a:tc>
                  <a:txBody>
                    <a:bodyPr/>
                    <a:lstStyle/>
                    <a:p>
                      <a:pPr algn="ctr">
                        <a:lnSpc>
                          <a:spcPct val="107000"/>
                        </a:lnSpc>
                        <a:spcAft>
                          <a:spcPts val="800"/>
                        </a:spcAft>
                      </a:pPr>
                      <a:r>
                        <a:rPr lang="es-CO" sz="2000">
                          <a:effectLst/>
                        </a:rPr>
                        <a:t>100 %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tc>
                  <a:txBody>
                    <a:bodyPr/>
                    <a:lstStyle/>
                    <a:p>
                      <a:pPr algn="ctr">
                        <a:lnSpc>
                          <a:spcPct val="107000"/>
                        </a:lnSpc>
                        <a:spcAft>
                          <a:spcPts val="800"/>
                        </a:spcAft>
                      </a:pPr>
                      <a:r>
                        <a:rPr lang="es-CO" sz="2000" dirty="0">
                          <a:effectLst/>
                        </a:rPr>
                        <a:t>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489" marR="32489" marT="0" marB="0" anchor="ctr"/>
                </a:tc>
                <a:extLst>
                  <a:ext uri="{0D108BD9-81ED-4DB2-BD59-A6C34878D82A}">
                    <a16:rowId xmlns:a16="http://schemas.microsoft.com/office/drawing/2014/main" val="2073476537"/>
                  </a:ext>
                </a:extLst>
              </a:tr>
            </a:tbl>
          </a:graphicData>
        </a:graphic>
      </p:graphicFrame>
    </p:spTree>
    <p:extLst>
      <p:ext uri="{BB962C8B-B14F-4D97-AF65-F5344CB8AC3E}">
        <p14:creationId xmlns:p14="http://schemas.microsoft.com/office/powerpoint/2010/main" val="13845570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 - Evidencias</a:t>
            </a:r>
          </a:p>
        </p:txBody>
      </p:sp>
      <p:pic>
        <p:nvPicPr>
          <p:cNvPr id="5" name="Imagen 4">
            <a:extLst>
              <a:ext uri="{FF2B5EF4-FFF2-40B4-BE49-F238E27FC236}">
                <a16:creationId xmlns:a16="http://schemas.microsoft.com/office/drawing/2014/main" id="{69E7EC43-53D6-9FA8-26BA-D98EC45FEAFD}"/>
              </a:ext>
            </a:extLst>
          </p:cNvPr>
          <p:cNvPicPr>
            <a:picLocks noChangeAspect="1"/>
          </p:cNvPicPr>
          <p:nvPr/>
        </p:nvPicPr>
        <p:blipFill>
          <a:blip r:embed="rId2"/>
          <a:stretch>
            <a:fillRect/>
          </a:stretch>
        </p:blipFill>
        <p:spPr>
          <a:xfrm>
            <a:off x="762000" y="1562100"/>
            <a:ext cx="5912162" cy="4403820"/>
          </a:xfrm>
          <a:prstGeom prst="rect">
            <a:avLst/>
          </a:prstGeom>
          <a:ln>
            <a:noFill/>
          </a:ln>
          <a:effectLst>
            <a:softEdge rad="112500"/>
          </a:effectLst>
        </p:spPr>
      </p:pic>
      <p:pic>
        <p:nvPicPr>
          <p:cNvPr id="7" name="Imagen 6">
            <a:extLst>
              <a:ext uri="{FF2B5EF4-FFF2-40B4-BE49-F238E27FC236}">
                <a16:creationId xmlns:a16="http://schemas.microsoft.com/office/drawing/2014/main" id="{11C9AC18-E4AE-36F2-A681-9559EFD47608}"/>
              </a:ext>
            </a:extLst>
          </p:cNvPr>
          <p:cNvPicPr>
            <a:picLocks noChangeAspect="1"/>
          </p:cNvPicPr>
          <p:nvPr/>
        </p:nvPicPr>
        <p:blipFill>
          <a:blip r:embed="rId3"/>
          <a:stretch>
            <a:fillRect/>
          </a:stretch>
        </p:blipFill>
        <p:spPr>
          <a:xfrm>
            <a:off x="6248400" y="4000500"/>
            <a:ext cx="4821273" cy="3635351"/>
          </a:xfrm>
          <a:prstGeom prst="rect">
            <a:avLst/>
          </a:prstGeom>
          <a:ln>
            <a:noFill/>
          </a:ln>
          <a:effectLst>
            <a:softEdge rad="112500"/>
          </a:effectLst>
        </p:spPr>
      </p:pic>
      <p:pic>
        <p:nvPicPr>
          <p:cNvPr id="9" name="Imagen 8">
            <a:extLst>
              <a:ext uri="{FF2B5EF4-FFF2-40B4-BE49-F238E27FC236}">
                <a16:creationId xmlns:a16="http://schemas.microsoft.com/office/drawing/2014/main" id="{E24CB468-CB3E-76D3-9BB1-C5D3DCF87390}"/>
              </a:ext>
            </a:extLst>
          </p:cNvPr>
          <p:cNvPicPr>
            <a:picLocks noChangeAspect="1"/>
          </p:cNvPicPr>
          <p:nvPr/>
        </p:nvPicPr>
        <p:blipFill>
          <a:blip r:embed="rId4"/>
          <a:stretch>
            <a:fillRect/>
          </a:stretch>
        </p:blipFill>
        <p:spPr>
          <a:xfrm>
            <a:off x="10287000" y="1095375"/>
            <a:ext cx="5623852" cy="3371850"/>
          </a:xfrm>
          <a:prstGeom prst="rect">
            <a:avLst/>
          </a:prstGeom>
          <a:ln>
            <a:noFill/>
          </a:ln>
          <a:effectLst>
            <a:softEdge rad="112500"/>
          </a:effectLst>
        </p:spPr>
      </p:pic>
      <p:pic>
        <p:nvPicPr>
          <p:cNvPr id="11" name="Imagen 10">
            <a:extLst>
              <a:ext uri="{FF2B5EF4-FFF2-40B4-BE49-F238E27FC236}">
                <a16:creationId xmlns:a16="http://schemas.microsoft.com/office/drawing/2014/main" id="{B7A6B9CE-90A9-3EDF-900C-DEB478D0FC7D}"/>
              </a:ext>
            </a:extLst>
          </p:cNvPr>
          <p:cNvPicPr>
            <a:picLocks noChangeAspect="1"/>
          </p:cNvPicPr>
          <p:nvPr/>
        </p:nvPicPr>
        <p:blipFill>
          <a:blip r:embed="rId5"/>
          <a:stretch>
            <a:fillRect/>
          </a:stretch>
        </p:blipFill>
        <p:spPr>
          <a:xfrm>
            <a:off x="1510059" y="6515100"/>
            <a:ext cx="5268529" cy="3200400"/>
          </a:xfrm>
          <a:prstGeom prst="rect">
            <a:avLst/>
          </a:prstGeom>
          <a:ln>
            <a:noFill/>
          </a:ln>
          <a:effectLst>
            <a:softEdge rad="112500"/>
          </a:effectLst>
        </p:spPr>
      </p:pic>
      <p:pic>
        <p:nvPicPr>
          <p:cNvPr id="13" name="Imagen 12">
            <a:extLst>
              <a:ext uri="{FF2B5EF4-FFF2-40B4-BE49-F238E27FC236}">
                <a16:creationId xmlns:a16="http://schemas.microsoft.com/office/drawing/2014/main" id="{65684A18-523A-55BE-B60D-7296DF2D4956}"/>
              </a:ext>
            </a:extLst>
          </p:cNvPr>
          <p:cNvPicPr>
            <a:picLocks noChangeAspect="1"/>
          </p:cNvPicPr>
          <p:nvPr/>
        </p:nvPicPr>
        <p:blipFill>
          <a:blip r:embed="rId6"/>
          <a:stretch>
            <a:fillRect/>
          </a:stretch>
        </p:blipFill>
        <p:spPr>
          <a:xfrm>
            <a:off x="10632662" y="6060266"/>
            <a:ext cx="4932528" cy="3655234"/>
          </a:xfrm>
          <a:prstGeom prst="rect">
            <a:avLst/>
          </a:prstGeom>
          <a:ln>
            <a:noFill/>
          </a:ln>
          <a:effectLst>
            <a:softEdge rad="112500"/>
          </a:effectLst>
        </p:spPr>
      </p:pic>
    </p:spTree>
    <p:extLst>
      <p:ext uri="{BB962C8B-B14F-4D97-AF65-F5344CB8AC3E}">
        <p14:creationId xmlns:p14="http://schemas.microsoft.com/office/powerpoint/2010/main" val="15074701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 - Evidencias</a:t>
            </a:r>
          </a:p>
        </p:txBody>
      </p:sp>
      <p:pic>
        <p:nvPicPr>
          <p:cNvPr id="4" name="Imagen 3">
            <a:extLst>
              <a:ext uri="{FF2B5EF4-FFF2-40B4-BE49-F238E27FC236}">
                <a16:creationId xmlns:a16="http://schemas.microsoft.com/office/drawing/2014/main" id="{798A98F3-465A-9000-33FB-85C9B4B8CBB7}"/>
              </a:ext>
            </a:extLst>
          </p:cNvPr>
          <p:cNvPicPr>
            <a:picLocks noChangeAspect="1"/>
          </p:cNvPicPr>
          <p:nvPr/>
        </p:nvPicPr>
        <p:blipFill>
          <a:blip r:embed="rId2"/>
          <a:stretch>
            <a:fillRect/>
          </a:stretch>
        </p:blipFill>
        <p:spPr>
          <a:xfrm>
            <a:off x="667613" y="2552700"/>
            <a:ext cx="3505200" cy="4711738"/>
          </a:xfrm>
          <a:prstGeom prst="rect">
            <a:avLst/>
          </a:prstGeom>
          <a:ln>
            <a:noFill/>
          </a:ln>
          <a:effectLst>
            <a:softEdge rad="112500"/>
          </a:effectLst>
        </p:spPr>
      </p:pic>
      <p:pic>
        <p:nvPicPr>
          <p:cNvPr id="8" name="Imagen 7">
            <a:extLst>
              <a:ext uri="{FF2B5EF4-FFF2-40B4-BE49-F238E27FC236}">
                <a16:creationId xmlns:a16="http://schemas.microsoft.com/office/drawing/2014/main" id="{F04C4B3E-FCA1-3813-7EEB-C1393CCE590D}"/>
              </a:ext>
            </a:extLst>
          </p:cNvPr>
          <p:cNvPicPr>
            <a:picLocks noChangeAspect="1"/>
          </p:cNvPicPr>
          <p:nvPr/>
        </p:nvPicPr>
        <p:blipFill>
          <a:blip r:embed="rId3"/>
          <a:stretch>
            <a:fillRect/>
          </a:stretch>
        </p:blipFill>
        <p:spPr>
          <a:xfrm>
            <a:off x="3840929" y="5040826"/>
            <a:ext cx="3777353" cy="5386947"/>
          </a:xfrm>
          <a:prstGeom prst="rect">
            <a:avLst/>
          </a:prstGeom>
          <a:ln>
            <a:noFill/>
          </a:ln>
          <a:effectLst>
            <a:softEdge rad="112500"/>
          </a:effectLst>
        </p:spPr>
      </p:pic>
      <p:pic>
        <p:nvPicPr>
          <p:cNvPr id="12" name="Imagen 11">
            <a:extLst>
              <a:ext uri="{FF2B5EF4-FFF2-40B4-BE49-F238E27FC236}">
                <a16:creationId xmlns:a16="http://schemas.microsoft.com/office/drawing/2014/main" id="{1846E9A2-DABC-7B1D-3939-5F5BF2DB27A8}"/>
              </a:ext>
            </a:extLst>
          </p:cNvPr>
          <p:cNvPicPr>
            <a:picLocks noChangeAspect="1"/>
          </p:cNvPicPr>
          <p:nvPr/>
        </p:nvPicPr>
        <p:blipFill>
          <a:blip r:embed="rId4"/>
          <a:stretch>
            <a:fillRect/>
          </a:stretch>
        </p:blipFill>
        <p:spPr>
          <a:xfrm>
            <a:off x="10287000" y="4152900"/>
            <a:ext cx="5105400" cy="5105400"/>
          </a:xfrm>
          <a:prstGeom prst="rect">
            <a:avLst/>
          </a:prstGeom>
          <a:ln>
            <a:noFill/>
          </a:ln>
          <a:effectLst>
            <a:softEdge rad="112500"/>
          </a:effectLst>
        </p:spPr>
      </p:pic>
      <p:pic>
        <p:nvPicPr>
          <p:cNvPr id="15" name="Imagen 14">
            <a:extLst>
              <a:ext uri="{FF2B5EF4-FFF2-40B4-BE49-F238E27FC236}">
                <a16:creationId xmlns:a16="http://schemas.microsoft.com/office/drawing/2014/main" id="{D11C9D82-21B0-0559-2747-8813BFAC4D67}"/>
              </a:ext>
            </a:extLst>
          </p:cNvPr>
          <p:cNvPicPr>
            <a:picLocks noChangeAspect="1"/>
          </p:cNvPicPr>
          <p:nvPr/>
        </p:nvPicPr>
        <p:blipFill>
          <a:blip r:embed="rId5"/>
          <a:stretch>
            <a:fillRect/>
          </a:stretch>
        </p:blipFill>
        <p:spPr>
          <a:xfrm>
            <a:off x="13283398" y="762000"/>
            <a:ext cx="4699802" cy="3581400"/>
          </a:xfrm>
          <a:prstGeom prst="rect">
            <a:avLst/>
          </a:prstGeom>
          <a:ln>
            <a:noFill/>
          </a:ln>
          <a:effectLst>
            <a:softEdge rad="112500"/>
          </a:effectLst>
        </p:spPr>
      </p:pic>
      <p:pic>
        <p:nvPicPr>
          <p:cNvPr id="17" name="Imagen 16">
            <a:extLst>
              <a:ext uri="{FF2B5EF4-FFF2-40B4-BE49-F238E27FC236}">
                <a16:creationId xmlns:a16="http://schemas.microsoft.com/office/drawing/2014/main" id="{3C6691B7-EDA9-C1CA-C58C-24A863438F21}"/>
              </a:ext>
            </a:extLst>
          </p:cNvPr>
          <p:cNvPicPr>
            <a:picLocks noChangeAspect="1"/>
          </p:cNvPicPr>
          <p:nvPr/>
        </p:nvPicPr>
        <p:blipFill>
          <a:blip r:embed="rId6"/>
          <a:stretch>
            <a:fillRect/>
          </a:stretch>
        </p:blipFill>
        <p:spPr>
          <a:xfrm>
            <a:off x="6784155" y="980262"/>
            <a:ext cx="4719690" cy="3460094"/>
          </a:xfrm>
          <a:prstGeom prst="rect">
            <a:avLst/>
          </a:prstGeom>
          <a:ln>
            <a:noFill/>
          </a:ln>
          <a:effectLst>
            <a:softEdge rad="112500"/>
          </a:effectLst>
        </p:spPr>
      </p:pic>
    </p:spTree>
    <p:extLst>
      <p:ext uri="{BB962C8B-B14F-4D97-AF65-F5344CB8AC3E}">
        <p14:creationId xmlns:p14="http://schemas.microsoft.com/office/powerpoint/2010/main" val="21034296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 - Evidencias</a:t>
            </a:r>
          </a:p>
        </p:txBody>
      </p:sp>
      <p:pic>
        <p:nvPicPr>
          <p:cNvPr id="5" name="Imagen 4">
            <a:extLst>
              <a:ext uri="{FF2B5EF4-FFF2-40B4-BE49-F238E27FC236}">
                <a16:creationId xmlns:a16="http://schemas.microsoft.com/office/drawing/2014/main" id="{AAEA0093-7C53-5336-D072-8E7B145FBFA9}"/>
              </a:ext>
            </a:extLst>
          </p:cNvPr>
          <p:cNvPicPr>
            <a:picLocks noChangeAspect="1"/>
          </p:cNvPicPr>
          <p:nvPr/>
        </p:nvPicPr>
        <p:blipFill>
          <a:blip r:embed="rId2"/>
          <a:stretch>
            <a:fillRect/>
          </a:stretch>
        </p:blipFill>
        <p:spPr>
          <a:xfrm>
            <a:off x="801653" y="1790700"/>
            <a:ext cx="4995376" cy="4724400"/>
          </a:xfrm>
          <a:prstGeom prst="rect">
            <a:avLst/>
          </a:prstGeom>
          <a:ln>
            <a:noFill/>
          </a:ln>
          <a:effectLst>
            <a:softEdge rad="112500"/>
          </a:effectLst>
        </p:spPr>
      </p:pic>
      <p:pic>
        <p:nvPicPr>
          <p:cNvPr id="7" name="Imagen 6">
            <a:extLst>
              <a:ext uri="{FF2B5EF4-FFF2-40B4-BE49-F238E27FC236}">
                <a16:creationId xmlns:a16="http://schemas.microsoft.com/office/drawing/2014/main" id="{900CC3DE-9464-FDEE-8084-2AAF5F88FF35}"/>
              </a:ext>
            </a:extLst>
          </p:cNvPr>
          <p:cNvPicPr>
            <a:picLocks noChangeAspect="1"/>
          </p:cNvPicPr>
          <p:nvPr/>
        </p:nvPicPr>
        <p:blipFill>
          <a:blip r:embed="rId3"/>
          <a:stretch>
            <a:fillRect/>
          </a:stretch>
        </p:blipFill>
        <p:spPr>
          <a:xfrm>
            <a:off x="5819775" y="5204164"/>
            <a:ext cx="3324225" cy="4429125"/>
          </a:xfrm>
          <a:prstGeom prst="rect">
            <a:avLst/>
          </a:prstGeom>
          <a:ln>
            <a:noFill/>
          </a:ln>
          <a:effectLst>
            <a:softEdge rad="112500"/>
          </a:effectLst>
        </p:spPr>
      </p:pic>
      <p:pic>
        <p:nvPicPr>
          <p:cNvPr id="10" name="Imagen 9">
            <a:extLst>
              <a:ext uri="{FF2B5EF4-FFF2-40B4-BE49-F238E27FC236}">
                <a16:creationId xmlns:a16="http://schemas.microsoft.com/office/drawing/2014/main" id="{22F6C226-18B5-8871-F143-A39F150F292A}"/>
              </a:ext>
            </a:extLst>
          </p:cNvPr>
          <p:cNvPicPr>
            <a:picLocks noChangeAspect="1"/>
          </p:cNvPicPr>
          <p:nvPr/>
        </p:nvPicPr>
        <p:blipFill>
          <a:blip r:embed="rId4"/>
          <a:stretch>
            <a:fillRect/>
          </a:stretch>
        </p:blipFill>
        <p:spPr>
          <a:xfrm>
            <a:off x="7870309" y="1587155"/>
            <a:ext cx="4620664" cy="3413464"/>
          </a:xfrm>
          <a:prstGeom prst="rect">
            <a:avLst/>
          </a:prstGeom>
          <a:ln>
            <a:noFill/>
          </a:ln>
          <a:effectLst>
            <a:softEdge rad="112500"/>
          </a:effectLst>
        </p:spPr>
      </p:pic>
      <p:pic>
        <p:nvPicPr>
          <p:cNvPr id="13" name="Imagen 12">
            <a:extLst>
              <a:ext uri="{FF2B5EF4-FFF2-40B4-BE49-F238E27FC236}">
                <a16:creationId xmlns:a16="http://schemas.microsoft.com/office/drawing/2014/main" id="{05D3B30B-66CC-7962-C6A9-ED4122A4F4E3}"/>
              </a:ext>
            </a:extLst>
          </p:cNvPr>
          <p:cNvPicPr>
            <a:picLocks noChangeAspect="1"/>
          </p:cNvPicPr>
          <p:nvPr/>
        </p:nvPicPr>
        <p:blipFill>
          <a:blip r:embed="rId5"/>
          <a:stretch>
            <a:fillRect/>
          </a:stretch>
        </p:blipFill>
        <p:spPr>
          <a:xfrm>
            <a:off x="9859514" y="5204164"/>
            <a:ext cx="6343650" cy="4114800"/>
          </a:xfrm>
          <a:prstGeom prst="rect">
            <a:avLst/>
          </a:prstGeom>
          <a:ln>
            <a:noFill/>
          </a:ln>
          <a:effectLst>
            <a:softEdge rad="112500"/>
          </a:effectLst>
        </p:spPr>
      </p:pic>
      <p:pic>
        <p:nvPicPr>
          <p:cNvPr id="16" name="Imagen 15">
            <a:extLst>
              <a:ext uri="{FF2B5EF4-FFF2-40B4-BE49-F238E27FC236}">
                <a16:creationId xmlns:a16="http://schemas.microsoft.com/office/drawing/2014/main" id="{2C58B613-F326-6551-D77E-7E1AF5E6FDD9}"/>
              </a:ext>
            </a:extLst>
          </p:cNvPr>
          <p:cNvPicPr>
            <a:picLocks noChangeAspect="1"/>
          </p:cNvPicPr>
          <p:nvPr/>
        </p:nvPicPr>
        <p:blipFill>
          <a:blip r:embed="rId6"/>
          <a:stretch>
            <a:fillRect/>
          </a:stretch>
        </p:blipFill>
        <p:spPr>
          <a:xfrm>
            <a:off x="13171248" y="458952"/>
            <a:ext cx="3358171" cy="4541667"/>
          </a:xfrm>
          <a:prstGeom prst="rect">
            <a:avLst/>
          </a:prstGeom>
          <a:ln>
            <a:noFill/>
          </a:ln>
          <a:effectLst>
            <a:softEdge rad="112500"/>
          </a:effectLst>
        </p:spPr>
      </p:pic>
    </p:spTree>
    <p:extLst>
      <p:ext uri="{BB962C8B-B14F-4D97-AF65-F5344CB8AC3E}">
        <p14:creationId xmlns:p14="http://schemas.microsoft.com/office/powerpoint/2010/main" val="1739017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Educación sexual y Salud - Evidencias</a:t>
            </a:r>
          </a:p>
        </p:txBody>
      </p:sp>
      <p:pic>
        <p:nvPicPr>
          <p:cNvPr id="4" name="Imagen 3">
            <a:extLst>
              <a:ext uri="{FF2B5EF4-FFF2-40B4-BE49-F238E27FC236}">
                <a16:creationId xmlns:a16="http://schemas.microsoft.com/office/drawing/2014/main" id="{82A07B9E-5D52-00E8-6A58-7B0F50F1680F}"/>
              </a:ext>
            </a:extLst>
          </p:cNvPr>
          <p:cNvPicPr>
            <a:picLocks noChangeAspect="1"/>
          </p:cNvPicPr>
          <p:nvPr/>
        </p:nvPicPr>
        <p:blipFill>
          <a:blip r:embed="rId2"/>
          <a:stretch>
            <a:fillRect/>
          </a:stretch>
        </p:blipFill>
        <p:spPr>
          <a:xfrm>
            <a:off x="2057400" y="2552700"/>
            <a:ext cx="13868400" cy="6167044"/>
          </a:xfrm>
          <a:prstGeom prst="rect">
            <a:avLst/>
          </a:prstGeom>
          <a:ln>
            <a:noFill/>
          </a:ln>
          <a:effectLst>
            <a:softEdge rad="112500"/>
          </a:effectLst>
        </p:spPr>
      </p:pic>
    </p:spTree>
    <p:extLst>
      <p:ext uri="{BB962C8B-B14F-4D97-AF65-F5344CB8AC3E}">
        <p14:creationId xmlns:p14="http://schemas.microsoft.com/office/powerpoint/2010/main" val="3265655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Ambiental (PRAE)</a:t>
            </a:r>
          </a:p>
        </p:txBody>
      </p:sp>
      <p:graphicFrame>
        <p:nvGraphicFramePr>
          <p:cNvPr id="3" name="Tabla 2">
            <a:extLst>
              <a:ext uri="{FF2B5EF4-FFF2-40B4-BE49-F238E27FC236}">
                <a16:creationId xmlns:a16="http://schemas.microsoft.com/office/drawing/2014/main" id="{6546FFB8-05CC-B043-92E5-D33252D82496}"/>
              </a:ext>
            </a:extLst>
          </p:cNvPr>
          <p:cNvGraphicFramePr>
            <a:graphicFrameLocks noGrp="1"/>
          </p:cNvGraphicFramePr>
          <p:nvPr>
            <p:extLst>
              <p:ext uri="{D42A27DB-BD31-4B8C-83A1-F6EECF244321}">
                <p14:modId xmlns:p14="http://schemas.microsoft.com/office/powerpoint/2010/main" val="4213345789"/>
              </p:ext>
            </p:extLst>
          </p:nvPr>
        </p:nvGraphicFramePr>
        <p:xfrm>
          <a:off x="914400" y="1267718"/>
          <a:ext cx="16382998" cy="8119295"/>
        </p:xfrm>
        <a:graphic>
          <a:graphicData uri="http://schemas.openxmlformats.org/drawingml/2006/table">
            <a:tbl>
              <a:tblPr firstRow="1" firstCol="1" bandRow="1">
                <a:tableStyleId>{5C22544A-7EE6-4342-B048-85BDC9FD1C3A}</a:tableStyleId>
              </a:tblPr>
              <a:tblGrid>
                <a:gridCol w="669047">
                  <a:extLst>
                    <a:ext uri="{9D8B030D-6E8A-4147-A177-3AD203B41FA5}">
                      <a16:colId xmlns:a16="http://schemas.microsoft.com/office/drawing/2014/main" val="3052259786"/>
                    </a:ext>
                  </a:extLst>
                </a:gridCol>
                <a:gridCol w="5804181">
                  <a:extLst>
                    <a:ext uri="{9D8B030D-6E8A-4147-A177-3AD203B41FA5}">
                      <a16:colId xmlns:a16="http://schemas.microsoft.com/office/drawing/2014/main" val="426060455"/>
                    </a:ext>
                  </a:extLst>
                </a:gridCol>
                <a:gridCol w="6470082">
                  <a:extLst>
                    <a:ext uri="{9D8B030D-6E8A-4147-A177-3AD203B41FA5}">
                      <a16:colId xmlns:a16="http://schemas.microsoft.com/office/drawing/2014/main" val="2924412965"/>
                    </a:ext>
                  </a:extLst>
                </a:gridCol>
                <a:gridCol w="1794620">
                  <a:extLst>
                    <a:ext uri="{9D8B030D-6E8A-4147-A177-3AD203B41FA5}">
                      <a16:colId xmlns:a16="http://schemas.microsoft.com/office/drawing/2014/main" val="3323334689"/>
                    </a:ext>
                  </a:extLst>
                </a:gridCol>
                <a:gridCol w="1645068">
                  <a:extLst>
                    <a:ext uri="{9D8B030D-6E8A-4147-A177-3AD203B41FA5}">
                      <a16:colId xmlns:a16="http://schemas.microsoft.com/office/drawing/2014/main" val="3877234671"/>
                    </a:ext>
                  </a:extLst>
                </a:gridCol>
              </a:tblGrid>
              <a:tr h="220585">
                <a:tc gridSpan="5">
                  <a:txBody>
                    <a:bodyPr/>
                    <a:lstStyle/>
                    <a:p>
                      <a:pPr algn="ctr">
                        <a:lnSpc>
                          <a:spcPct val="107000"/>
                        </a:lnSpc>
                        <a:spcAft>
                          <a:spcPts val="800"/>
                        </a:spcAft>
                      </a:pPr>
                      <a:r>
                        <a:rPr lang="es-ES" sz="2000" dirty="0">
                          <a:effectLst/>
                        </a:rPr>
                        <a:t>PROYECTOS INSTITUCIONALES 2024</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545039592"/>
                  </a:ext>
                </a:extLst>
              </a:tr>
              <a:tr h="193070">
                <a:tc gridSpan="5">
                  <a:txBody>
                    <a:bodyPr/>
                    <a:lstStyle/>
                    <a:p>
                      <a:pPr algn="ctr">
                        <a:lnSpc>
                          <a:spcPct val="107000"/>
                        </a:lnSpc>
                        <a:spcAft>
                          <a:spcPts val="800"/>
                        </a:spcAft>
                      </a:pPr>
                      <a:r>
                        <a:rPr lang="es-ES" sz="2000" dirty="0">
                          <a:effectLst/>
                        </a:rPr>
                        <a:t>FORMATO DE LOGROS Y AVANCES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77811458"/>
                  </a:ext>
                </a:extLst>
              </a:tr>
              <a:tr h="624358">
                <a:tc gridSpan="5">
                  <a:txBody>
                    <a:bodyPr/>
                    <a:lstStyle/>
                    <a:p>
                      <a:pPr>
                        <a:lnSpc>
                          <a:spcPct val="107000"/>
                        </a:lnSpc>
                        <a:spcAft>
                          <a:spcPts val="800"/>
                        </a:spcAft>
                      </a:pPr>
                      <a:r>
                        <a:rPr lang="es-CO" sz="2000" dirty="0">
                          <a:effectLst/>
                        </a:rPr>
                        <a:t>Nombre del Proyecto: TRANSFORMANDO Y PRESERVANDO EL ENTORNO ANAMARIAVELISTA ETNOAMBIENTALMENTE AUTOSOSTENIBLE</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073117174"/>
                  </a:ext>
                </a:extLst>
              </a:tr>
              <a:tr h="238838">
                <a:tc gridSpan="5">
                  <a:txBody>
                    <a:bodyPr/>
                    <a:lstStyle/>
                    <a:p>
                      <a:pPr>
                        <a:lnSpc>
                          <a:spcPct val="107000"/>
                        </a:lnSpc>
                        <a:spcAft>
                          <a:spcPts val="800"/>
                        </a:spcAft>
                      </a:pPr>
                      <a:r>
                        <a:rPr lang="es-CO" sz="2000" dirty="0">
                          <a:effectLst/>
                        </a:rPr>
                        <a:t>Coordinador del Proyecto: FELIX HERAZO CASSIANI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730242983"/>
                  </a:ext>
                </a:extLst>
              </a:tr>
              <a:tr h="238838">
                <a:tc gridSpan="5">
                  <a:txBody>
                    <a:bodyPr/>
                    <a:lstStyle/>
                    <a:p>
                      <a:pPr>
                        <a:lnSpc>
                          <a:spcPct val="107000"/>
                        </a:lnSpc>
                        <a:spcAft>
                          <a:spcPts val="800"/>
                        </a:spcAft>
                      </a:pPr>
                      <a:r>
                        <a:rPr lang="es-CO" sz="2000" dirty="0">
                          <a:effectLst/>
                        </a:rPr>
                        <a:t>Presupuesto asignado: 2.000.000 DOS MILLONES DE PESOS </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748373188"/>
                  </a:ext>
                </a:extLst>
              </a:tr>
              <a:tr h="2008283">
                <a:tc gridSpan="5">
                  <a:txBody>
                    <a:bodyPr/>
                    <a:lstStyle/>
                    <a:p>
                      <a:pPr>
                        <a:lnSpc>
                          <a:spcPct val="107000"/>
                        </a:lnSpc>
                        <a:spcAft>
                          <a:spcPts val="800"/>
                        </a:spcAft>
                      </a:pPr>
                      <a:r>
                        <a:rPr lang="es-CO" sz="2000" b="1" dirty="0">
                          <a:effectLst/>
                        </a:rPr>
                        <a:t>Objetivos: </a:t>
                      </a:r>
                      <a:r>
                        <a:rPr lang="es-CO" sz="2000" b="0" dirty="0">
                          <a:effectLst/>
                        </a:rPr>
                        <a:t>Fomentar en la comunidad educativa la conciencia y apropiación de nuestros recursos naturales, a través de prácticas ambientales enfocadas al cuidado, conservación y aprovechamiento del medio, utilizando herramientas de la gestión ambiental, acciones pedagógicas y didácticas, propiciando con ello el desarrollo de una cultura ecológica como estilo de vida dentro de la comunidad </a:t>
                      </a:r>
                    </a:p>
                    <a:p>
                      <a:pPr>
                        <a:lnSpc>
                          <a:spcPct val="107000"/>
                        </a:lnSpc>
                        <a:spcAft>
                          <a:spcPts val="800"/>
                        </a:spcAft>
                      </a:pPr>
                      <a:r>
                        <a:rPr lang="es-CO" sz="2000" b="1" dirty="0">
                          <a:effectLst/>
                        </a:rPr>
                        <a:t>Metas: </a:t>
                      </a:r>
                      <a:r>
                        <a:rPr lang="es-CO" sz="2000" b="0" dirty="0">
                          <a:effectLst/>
                        </a:rPr>
                        <a:t>Fomentar valores como la responsabilidad, el respeto y el compromiso con la protección y conservación del entorno.</a:t>
                      </a:r>
                    </a:p>
                    <a:p>
                      <a:pPr>
                        <a:lnSpc>
                          <a:spcPct val="107000"/>
                        </a:lnSpc>
                        <a:spcAft>
                          <a:spcPts val="800"/>
                        </a:spcAft>
                      </a:pPr>
                      <a:r>
                        <a:rPr lang="es-CO" sz="2000" b="0" dirty="0">
                          <a:effectLst/>
                        </a:rPr>
                        <a:t>Crear espacios de reflexión para que la comunidad reconozca la importancia de los árboles en la vida diaria y en la herencia cultural de la región. </a:t>
                      </a:r>
                    </a:p>
                  </a:txBody>
                  <a:tcPr marL="25206" marR="25206"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883922826"/>
                  </a:ext>
                </a:extLst>
              </a:tr>
              <a:tr h="200624">
                <a:tc>
                  <a:txBody>
                    <a:bodyPr/>
                    <a:lstStyle/>
                    <a:p>
                      <a:pPr algn="ctr">
                        <a:lnSpc>
                          <a:spcPct val="107000"/>
                        </a:lnSpc>
                        <a:spcAft>
                          <a:spcPts val="800"/>
                        </a:spcAft>
                      </a:pPr>
                      <a:r>
                        <a:rPr lang="es-CO" sz="1400">
                          <a:effectLst/>
                        </a:rPr>
                        <a:t>No</a:t>
                      </a:r>
                      <a:endParaRPr lang="es-CO"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Actividades</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Logros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Avances %</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Rubro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1635404297"/>
                  </a:ext>
                </a:extLst>
              </a:tr>
              <a:tr h="620980">
                <a:tc>
                  <a:txBody>
                    <a:bodyPr/>
                    <a:lstStyle/>
                    <a:p>
                      <a:pPr algn="ctr">
                        <a:lnSpc>
                          <a:spcPct val="107000"/>
                        </a:lnSpc>
                        <a:spcAft>
                          <a:spcPts val="800"/>
                        </a:spcAft>
                      </a:pPr>
                      <a:r>
                        <a:rPr lang="es-CO" sz="1600" dirty="0">
                          <a:effectLst/>
                        </a:rPr>
                        <a:t>1</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Campaña de ornamentación y reforestación</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Sensibilizar a la comunidad educativa sobre el conocimiento y valoración de los arboles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60%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$80.000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4015421051"/>
                  </a:ext>
                </a:extLst>
              </a:tr>
              <a:tr h="620980">
                <a:tc>
                  <a:txBody>
                    <a:bodyPr/>
                    <a:lstStyle/>
                    <a:p>
                      <a:pPr algn="ctr">
                        <a:lnSpc>
                          <a:spcPct val="107000"/>
                        </a:lnSpc>
                        <a:spcAft>
                          <a:spcPts val="800"/>
                        </a:spcAft>
                      </a:pPr>
                      <a:r>
                        <a:rPr lang="es-CO" sz="1600" dirty="0">
                          <a:effectLst/>
                        </a:rPr>
                        <a:t>2</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Mi salón y yo en sintonía con el medio ambiente.</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a:effectLst/>
                        </a:rPr>
                        <a:t>Reducir el volumen de residuos generados en la institución educativa</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80%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$500.000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315920740"/>
                  </a:ext>
                </a:extLst>
              </a:tr>
              <a:tr h="620980">
                <a:tc>
                  <a:txBody>
                    <a:bodyPr/>
                    <a:lstStyle/>
                    <a:p>
                      <a:pPr algn="ctr">
                        <a:lnSpc>
                          <a:spcPct val="107000"/>
                        </a:lnSpc>
                        <a:spcAft>
                          <a:spcPts val="800"/>
                        </a:spcAft>
                      </a:pPr>
                      <a:r>
                        <a:rPr lang="es-CO" sz="1600" dirty="0">
                          <a:effectLst/>
                        </a:rPr>
                        <a:t>3</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Día del reciclaje.</a:t>
                      </a:r>
                    </a:p>
                    <a:p>
                      <a:pPr>
                        <a:lnSpc>
                          <a:spcPct val="107000"/>
                        </a:lnSpc>
                        <a:spcAft>
                          <a:spcPts val="800"/>
                        </a:spcAft>
                      </a:pPr>
                      <a:r>
                        <a:rPr lang="es-CO" sz="2000" dirty="0">
                          <a:effectLst/>
                        </a:rPr>
                        <a:t>Reinado Ecológico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Concientizar a la comunidad educativa sobre la valoración y reutilización de los residuos sólidos.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100%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$289.900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2301739052"/>
                  </a:ext>
                </a:extLst>
              </a:tr>
              <a:tr h="620980">
                <a:tc>
                  <a:txBody>
                    <a:bodyPr/>
                    <a:lstStyle/>
                    <a:p>
                      <a:pPr algn="ctr">
                        <a:lnSpc>
                          <a:spcPct val="107000"/>
                        </a:lnSpc>
                        <a:spcAft>
                          <a:spcPts val="800"/>
                        </a:spcAft>
                      </a:pPr>
                      <a:r>
                        <a:rPr lang="es-CO" sz="1600" dirty="0">
                          <a:effectLst/>
                        </a:rPr>
                        <a:t>4</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Día de la biodiversidad</a:t>
                      </a:r>
                      <a:br>
                        <a:rPr lang="es-CO" sz="2000" dirty="0">
                          <a:effectLst/>
                        </a:rPr>
                      </a:br>
                      <a:r>
                        <a:rPr lang="es-CO" sz="2000" dirty="0">
                          <a:effectLst/>
                        </a:rPr>
                        <a:t>Compras de macetas</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Embellecimiento de las zonas verdes de la institución</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70%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$516.050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914839322"/>
                  </a:ext>
                </a:extLst>
              </a:tr>
              <a:tr h="620980">
                <a:tc>
                  <a:txBody>
                    <a:bodyPr/>
                    <a:lstStyle/>
                    <a:p>
                      <a:pPr algn="ctr">
                        <a:lnSpc>
                          <a:spcPct val="107000"/>
                        </a:lnSpc>
                        <a:spcAft>
                          <a:spcPts val="800"/>
                        </a:spcAft>
                      </a:pPr>
                      <a:r>
                        <a:rPr lang="es-CO" sz="1600" dirty="0">
                          <a:effectLst/>
                        </a:rPr>
                        <a:t>5</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Semana científica, pedagógica y cultural</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Identificar el espíritu investigativo científico de la comunidad educativa</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a:effectLst/>
                        </a:rPr>
                        <a:t>80%</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$214.000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2897583226"/>
                  </a:ext>
                </a:extLst>
              </a:tr>
              <a:tr h="620980">
                <a:tc>
                  <a:txBody>
                    <a:bodyPr/>
                    <a:lstStyle/>
                    <a:p>
                      <a:pPr algn="ctr">
                        <a:lnSpc>
                          <a:spcPct val="107000"/>
                        </a:lnSpc>
                        <a:spcAft>
                          <a:spcPts val="800"/>
                        </a:spcAft>
                      </a:pPr>
                      <a:r>
                        <a:rPr lang="es-CO" sz="1600" dirty="0">
                          <a:effectLst/>
                        </a:rPr>
                        <a:t>6</a:t>
                      </a:r>
                      <a:endParaRPr lang="es-CO"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a:effectLst/>
                        </a:rPr>
                        <a:t>Laminas anatómicas y fisiológicas como material de apoyo</a:t>
                      </a:r>
                      <a:endParaRPr lang="es-CO" sz="20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nSpc>
                          <a:spcPct val="107000"/>
                        </a:lnSpc>
                        <a:spcAft>
                          <a:spcPts val="800"/>
                        </a:spcAft>
                      </a:pPr>
                      <a:r>
                        <a:rPr lang="es-CO" sz="2000" dirty="0">
                          <a:effectLst/>
                        </a:rPr>
                        <a:t>Lograr que la comunidad educativa identifique la anatomía y la fisiología del cuerpo humano.</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50%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tc>
                  <a:txBody>
                    <a:bodyPr/>
                    <a:lstStyle/>
                    <a:p>
                      <a:pPr algn="ctr">
                        <a:lnSpc>
                          <a:spcPct val="107000"/>
                        </a:lnSpc>
                        <a:spcAft>
                          <a:spcPts val="800"/>
                        </a:spcAft>
                      </a:pPr>
                      <a:r>
                        <a:rPr lang="es-CO" sz="2000" dirty="0">
                          <a:effectLst/>
                        </a:rPr>
                        <a:t>$400.000</a:t>
                      </a:r>
                      <a:endParaRPr lang="es-CO"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5206" marR="25206" marT="0" marB="0" anchor="ctr"/>
                </a:tc>
                <a:extLst>
                  <a:ext uri="{0D108BD9-81ED-4DB2-BD59-A6C34878D82A}">
                    <a16:rowId xmlns:a16="http://schemas.microsoft.com/office/drawing/2014/main" val="1163728785"/>
                  </a:ext>
                </a:extLst>
              </a:tr>
            </a:tbl>
          </a:graphicData>
        </a:graphic>
      </p:graphicFrame>
    </p:spTree>
    <p:extLst>
      <p:ext uri="{BB962C8B-B14F-4D97-AF65-F5344CB8AC3E}">
        <p14:creationId xmlns:p14="http://schemas.microsoft.com/office/powerpoint/2010/main" val="7594888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Ambiental (PRAE) – Evidencias</a:t>
            </a:r>
          </a:p>
        </p:txBody>
      </p:sp>
      <p:pic>
        <p:nvPicPr>
          <p:cNvPr id="4" name="Imagen 3">
            <a:extLst>
              <a:ext uri="{FF2B5EF4-FFF2-40B4-BE49-F238E27FC236}">
                <a16:creationId xmlns:a16="http://schemas.microsoft.com/office/drawing/2014/main" id="{8D203354-05DF-ECC6-7D36-5123DDDB867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1" y="1790700"/>
            <a:ext cx="6800125" cy="3581400"/>
          </a:xfrm>
          <a:prstGeom prst="rect">
            <a:avLst/>
          </a:prstGeom>
          <a:ln>
            <a:noFill/>
          </a:ln>
          <a:effectLst>
            <a:softEdge rad="112500"/>
          </a:effectLst>
        </p:spPr>
      </p:pic>
      <p:pic>
        <p:nvPicPr>
          <p:cNvPr id="5" name="Imagen 4">
            <a:extLst>
              <a:ext uri="{FF2B5EF4-FFF2-40B4-BE49-F238E27FC236}">
                <a16:creationId xmlns:a16="http://schemas.microsoft.com/office/drawing/2014/main" id="{E1A84836-FE2E-57A2-ED50-CDC248D92E5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3400" y="2043285"/>
            <a:ext cx="4038600" cy="6657630"/>
          </a:xfrm>
          <a:prstGeom prst="rect">
            <a:avLst/>
          </a:prstGeom>
          <a:ln>
            <a:noFill/>
          </a:ln>
          <a:effectLst>
            <a:softEdge rad="112500"/>
          </a:effectLst>
        </p:spPr>
      </p:pic>
      <p:pic>
        <p:nvPicPr>
          <p:cNvPr id="6" name="Imagen 5">
            <a:extLst>
              <a:ext uri="{FF2B5EF4-FFF2-40B4-BE49-F238E27FC236}">
                <a16:creationId xmlns:a16="http://schemas.microsoft.com/office/drawing/2014/main" id="{28EE4479-60E7-42F3-D550-FA31E319E5B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96800" y="2054340"/>
            <a:ext cx="4480708" cy="6646575"/>
          </a:xfrm>
          <a:prstGeom prst="rect">
            <a:avLst/>
          </a:prstGeom>
          <a:ln>
            <a:noFill/>
          </a:ln>
          <a:effectLst>
            <a:softEdge rad="112500"/>
          </a:effectLst>
        </p:spPr>
      </p:pic>
      <p:pic>
        <p:nvPicPr>
          <p:cNvPr id="7" name="Imagen 6">
            <a:extLst>
              <a:ext uri="{FF2B5EF4-FFF2-40B4-BE49-F238E27FC236}">
                <a16:creationId xmlns:a16="http://schemas.microsoft.com/office/drawing/2014/main" id="{68306AE7-5D5E-2598-CEDC-C145107DF7B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1" y="5524500"/>
            <a:ext cx="6800125" cy="3605783"/>
          </a:xfrm>
          <a:prstGeom prst="rect">
            <a:avLst/>
          </a:prstGeom>
          <a:ln>
            <a:noFill/>
          </a:ln>
          <a:effectLst>
            <a:softEdge rad="112500"/>
          </a:effectLst>
        </p:spPr>
      </p:pic>
    </p:spTree>
    <p:extLst>
      <p:ext uri="{BB962C8B-B14F-4D97-AF65-F5344CB8AC3E}">
        <p14:creationId xmlns:p14="http://schemas.microsoft.com/office/powerpoint/2010/main" val="1535480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Ambiental (PRAE) – Evidencias</a:t>
            </a:r>
          </a:p>
        </p:txBody>
      </p:sp>
      <p:pic>
        <p:nvPicPr>
          <p:cNvPr id="3" name="Imagen 2">
            <a:extLst>
              <a:ext uri="{FF2B5EF4-FFF2-40B4-BE49-F238E27FC236}">
                <a16:creationId xmlns:a16="http://schemas.microsoft.com/office/drawing/2014/main" id="{7BE7DF84-28C5-258D-D109-9508872479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1" y="2019300"/>
            <a:ext cx="4343400" cy="6934200"/>
          </a:xfrm>
          <a:prstGeom prst="rect">
            <a:avLst/>
          </a:prstGeom>
          <a:ln>
            <a:noFill/>
          </a:ln>
          <a:effectLst>
            <a:softEdge rad="112500"/>
          </a:effectLst>
        </p:spPr>
      </p:pic>
      <p:pic>
        <p:nvPicPr>
          <p:cNvPr id="8" name="Imagen 7">
            <a:extLst>
              <a:ext uri="{FF2B5EF4-FFF2-40B4-BE49-F238E27FC236}">
                <a16:creationId xmlns:a16="http://schemas.microsoft.com/office/drawing/2014/main" id="{F62773CC-C074-65C0-9EB5-734425B629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5001" y="2453005"/>
            <a:ext cx="7517998" cy="6066790"/>
          </a:xfrm>
          <a:prstGeom prst="rect">
            <a:avLst/>
          </a:prstGeom>
          <a:ln>
            <a:noFill/>
          </a:ln>
          <a:effectLst>
            <a:softEdge rad="112500"/>
          </a:effectLst>
        </p:spPr>
      </p:pic>
      <p:pic>
        <p:nvPicPr>
          <p:cNvPr id="9" name="Imagen 8">
            <a:extLst>
              <a:ext uri="{FF2B5EF4-FFF2-40B4-BE49-F238E27FC236}">
                <a16:creationId xmlns:a16="http://schemas.microsoft.com/office/drawing/2014/main" id="{5580014B-4C57-3083-21C8-58D328B437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01933" y="2019300"/>
            <a:ext cx="4344537" cy="6934200"/>
          </a:xfrm>
          <a:prstGeom prst="rect">
            <a:avLst/>
          </a:prstGeom>
          <a:ln>
            <a:noFill/>
          </a:ln>
          <a:effectLst>
            <a:softEdge rad="112500"/>
          </a:effectLst>
        </p:spPr>
      </p:pic>
    </p:spTree>
    <p:extLst>
      <p:ext uri="{BB962C8B-B14F-4D97-AF65-F5344CB8AC3E}">
        <p14:creationId xmlns:p14="http://schemas.microsoft.com/office/powerpoint/2010/main" val="1222237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Ambiental (PRAE) – Evidencias</a:t>
            </a:r>
          </a:p>
        </p:txBody>
      </p:sp>
      <p:pic>
        <p:nvPicPr>
          <p:cNvPr id="4" name="Imagen 3">
            <a:extLst>
              <a:ext uri="{FF2B5EF4-FFF2-40B4-BE49-F238E27FC236}">
                <a16:creationId xmlns:a16="http://schemas.microsoft.com/office/drawing/2014/main" id="{EFD074B7-FB76-497F-9FE5-184FC8BB7FC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992338"/>
            <a:ext cx="4042510" cy="7165000"/>
          </a:xfrm>
          <a:prstGeom prst="rect">
            <a:avLst/>
          </a:prstGeom>
          <a:ln>
            <a:noFill/>
          </a:ln>
          <a:effectLst>
            <a:softEdge rad="112500"/>
          </a:effectLst>
        </p:spPr>
      </p:pic>
      <p:pic>
        <p:nvPicPr>
          <p:cNvPr id="6" name="Imagen 5">
            <a:extLst>
              <a:ext uri="{FF2B5EF4-FFF2-40B4-BE49-F238E27FC236}">
                <a16:creationId xmlns:a16="http://schemas.microsoft.com/office/drawing/2014/main" id="{B176F34A-2648-8AF1-58DA-CBE37E7DD554}"/>
              </a:ext>
            </a:extLst>
          </p:cNvPr>
          <p:cNvPicPr>
            <a:picLocks noChangeAspect="1"/>
          </p:cNvPicPr>
          <p:nvPr/>
        </p:nvPicPr>
        <p:blipFill rotWithShape="1">
          <a:blip r:embed="rId3"/>
          <a:srcRect r="15109"/>
          <a:stretch/>
        </p:blipFill>
        <p:spPr>
          <a:xfrm>
            <a:off x="5029200" y="1283072"/>
            <a:ext cx="6477000" cy="4291766"/>
          </a:xfrm>
          <a:prstGeom prst="rect">
            <a:avLst/>
          </a:prstGeom>
          <a:ln>
            <a:noFill/>
          </a:ln>
          <a:effectLst>
            <a:softEdge rad="112500"/>
          </a:effectLst>
        </p:spPr>
      </p:pic>
      <p:pic>
        <p:nvPicPr>
          <p:cNvPr id="10" name="Imagen 9">
            <a:extLst>
              <a:ext uri="{FF2B5EF4-FFF2-40B4-BE49-F238E27FC236}">
                <a16:creationId xmlns:a16="http://schemas.microsoft.com/office/drawing/2014/main" id="{995E02F0-03E1-410A-35F8-C560B6E8D1D8}"/>
              </a:ext>
            </a:extLst>
          </p:cNvPr>
          <p:cNvPicPr>
            <a:picLocks noChangeAspect="1"/>
          </p:cNvPicPr>
          <p:nvPr/>
        </p:nvPicPr>
        <p:blipFill>
          <a:blip r:embed="rId4"/>
          <a:stretch>
            <a:fillRect/>
          </a:stretch>
        </p:blipFill>
        <p:spPr>
          <a:xfrm>
            <a:off x="11734800" y="952500"/>
            <a:ext cx="5714999" cy="4300537"/>
          </a:xfrm>
          <a:prstGeom prst="rect">
            <a:avLst/>
          </a:prstGeom>
          <a:ln>
            <a:noFill/>
          </a:ln>
          <a:effectLst>
            <a:softEdge rad="112500"/>
          </a:effectLst>
        </p:spPr>
      </p:pic>
      <p:pic>
        <p:nvPicPr>
          <p:cNvPr id="12" name="Imagen 11">
            <a:extLst>
              <a:ext uri="{FF2B5EF4-FFF2-40B4-BE49-F238E27FC236}">
                <a16:creationId xmlns:a16="http://schemas.microsoft.com/office/drawing/2014/main" id="{3EEA57C3-C8A6-ED49-70CF-809429D0EBCB}"/>
              </a:ext>
            </a:extLst>
          </p:cNvPr>
          <p:cNvPicPr>
            <a:picLocks noChangeAspect="1"/>
          </p:cNvPicPr>
          <p:nvPr/>
        </p:nvPicPr>
        <p:blipFill>
          <a:blip r:embed="rId5"/>
          <a:stretch>
            <a:fillRect/>
          </a:stretch>
        </p:blipFill>
        <p:spPr>
          <a:xfrm>
            <a:off x="5562600" y="5810250"/>
            <a:ext cx="5714999" cy="4286250"/>
          </a:xfrm>
          <a:prstGeom prst="rect">
            <a:avLst/>
          </a:prstGeom>
          <a:ln>
            <a:noFill/>
          </a:ln>
          <a:effectLst>
            <a:softEdge rad="112500"/>
          </a:effectLst>
        </p:spPr>
      </p:pic>
      <p:pic>
        <p:nvPicPr>
          <p:cNvPr id="14" name="Imagen 13">
            <a:extLst>
              <a:ext uri="{FF2B5EF4-FFF2-40B4-BE49-F238E27FC236}">
                <a16:creationId xmlns:a16="http://schemas.microsoft.com/office/drawing/2014/main" id="{898F0130-B291-E69B-02AD-3B3F81105DCC}"/>
              </a:ext>
            </a:extLst>
          </p:cNvPr>
          <p:cNvPicPr>
            <a:picLocks noChangeAspect="1"/>
          </p:cNvPicPr>
          <p:nvPr/>
        </p:nvPicPr>
        <p:blipFill>
          <a:blip r:embed="rId6"/>
          <a:stretch>
            <a:fillRect/>
          </a:stretch>
        </p:blipFill>
        <p:spPr>
          <a:xfrm>
            <a:off x="11858766" y="5574838"/>
            <a:ext cx="5181600" cy="3886200"/>
          </a:xfrm>
          <a:prstGeom prst="rect">
            <a:avLst/>
          </a:prstGeom>
          <a:ln>
            <a:noFill/>
          </a:ln>
          <a:effectLst>
            <a:softEdge rad="112500"/>
          </a:effectLst>
        </p:spPr>
      </p:pic>
    </p:spTree>
    <p:extLst>
      <p:ext uri="{BB962C8B-B14F-4D97-AF65-F5344CB8AC3E}">
        <p14:creationId xmlns:p14="http://schemas.microsoft.com/office/powerpoint/2010/main" val="4206684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8922" y="723900"/>
            <a:ext cx="7949549" cy="1077218"/>
          </a:xfrm>
          <a:prstGeom prst="rect">
            <a:avLst/>
          </a:prstGeom>
        </p:spPr>
        <p:txBody>
          <a:bodyPr wrap="none">
            <a:spAutoFit/>
          </a:bodyPr>
          <a:lstStyle/>
          <a:p>
            <a:r>
              <a:rPr lang="es-CO" sz="3200" b="1" noProof="1">
                <a:solidFill>
                  <a:srgbClr val="0070C0"/>
                </a:solidFill>
              </a:rPr>
              <a:t>GESTIÓN DIRECTIVA  - GESTIÓN ESTRATÉGICA </a:t>
            </a:r>
          </a:p>
          <a:p>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5B913CAF-6E3C-F5D9-B7A5-37D5B6FD5CD2}"/>
              </a:ext>
            </a:extLst>
          </p:cNvPr>
          <p:cNvGraphicFramePr>
            <a:graphicFrameLocks noGrp="1"/>
          </p:cNvGraphicFramePr>
          <p:nvPr>
            <p:extLst>
              <p:ext uri="{D42A27DB-BD31-4B8C-83A1-F6EECF244321}">
                <p14:modId xmlns:p14="http://schemas.microsoft.com/office/powerpoint/2010/main" val="1959322162"/>
              </p:ext>
            </p:extLst>
          </p:nvPr>
        </p:nvGraphicFramePr>
        <p:xfrm>
          <a:off x="1143000" y="1446431"/>
          <a:ext cx="16002000" cy="6675120"/>
        </p:xfrm>
        <a:graphic>
          <a:graphicData uri="http://schemas.openxmlformats.org/drawingml/2006/table">
            <a:tbl>
              <a:tblPr firstRow="1" bandRow="1">
                <a:tableStyleId>{5C22544A-7EE6-4342-B048-85BDC9FD1C3A}</a:tableStyleId>
              </a:tblPr>
              <a:tblGrid>
                <a:gridCol w="3403030">
                  <a:extLst>
                    <a:ext uri="{9D8B030D-6E8A-4147-A177-3AD203B41FA5}">
                      <a16:colId xmlns:a16="http://schemas.microsoft.com/office/drawing/2014/main" val="686042185"/>
                    </a:ext>
                  </a:extLst>
                </a:gridCol>
                <a:gridCol w="12598970">
                  <a:extLst>
                    <a:ext uri="{9D8B030D-6E8A-4147-A177-3AD203B41FA5}">
                      <a16:colId xmlns:a16="http://schemas.microsoft.com/office/drawing/2014/main" val="2298824887"/>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421945357"/>
                  </a:ext>
                </a:extLst>
              </a:tr>
              <a:tr h="370840">
                <a:tc>
                  <a:txBody>
                    <a:bodyPr/>
                    <a:lstStyle/>
                    <a:p>
                      <a:r>
                        <a:rPr lang="es-CO" sz="2400" b="1" noProof="1"/>
                        <a:t>Liderazgo</a:t>
                      </a:r>
                    </a:p>
                  </a:txBody>
                  <a:tcPr anchor="ctr"/>
                </a:tc>
                <a:tc>
                  <a:txBody>
                    <a:bodyPr/>
                    <a:lstStyle/>
                    <a:p>
                      <a:pPr marL="285750" indent="-285750">
                        <a:buFontTx/>
                        <a:buChar char="-"/>
                      </a:pPr>
                      <a:r>
                        <a:rPr lang="es-CO" sz="2400" noProof="1"/>
                        <a:t>Se estableció cumplimiento de procesos y estandarización de la educación (Evaluación del desempeño)</a:t>
                      </a:r>
                    </a:p>
                    <a:p>
                      <a:pPr marL="285750" indent="-285750">
                        <a:buFontTx/>
                        <a:buChar char="-"/>
                      </a:pPr>
                      <a:r>
                        <a:rPr lang="es-CO" sz="2400" noProof="1"/>
                        <a:t>Se determinó</a:t>
                      </a:r>
                      <a:r>
                        <a:rPr lang="es-CO" sz="2400" baseline="0" noProof="1"/>
                        <a:t> con</a:t>
                      </a:r>
                      <a:r>
                        <a:rPr lang="es-CO" sz="2400" noProof="1"/>
                        <a:t> eficiencia y cumplimiento de acuerdo con los ajustes razonables del currículo, SIEE, PMI (acordados y establecidos por MEN – SED Cartagena</a:t>
                      </a:r>
                    </a:p>
                    <a:p>
                      <a:pPr marL="285750" indent="-285750">
                        <a:buFontTx/>
                        <a:buChar char="-"/>
                      </a:pPr>
                      <a:r>
                        <a:rPr lang="es-CO" sz="2400" noProof="1"/>
                        <a:t>Trabajo en equipo para solución de problemas y actualización de libros reglamentarios</a:t>
                      </a:r>
                    </a:p>
                    <a:p>
                      <a:pPr marL="0" indent="0">
                        <a:buFontTx/>
                        <a:buNone/>
                      </a:pPr>
                      <a:endParaRPr lang="es-CO" sz="2400" noProof="1"/>
                    </a:p>
                  </a:txBody>
                  <a:tcPr anchor="ctr"/>
                </a:tc>
                <a:extLst>
                  <a:ext uri="{0D108BD9-81ED-4DB2-BD59-A6C34878D82A}">
                    <a16:rowId xmlns:a16="http://schemas.microsoft.com/office/drawing/2014/main" val="1071872243"/>
                  </a:ext>
                </a:extLst>
              </a:tr>
              <a:tr h="370840">
                <a:tc>
                  <a:txBody>
                    <a:bodyPr/>
                    <a:lstStyle/>
                    <a:p>
                      <a:r>
                        <a:rPr lang="es-CO" sz="2400" b="1" noProof="1"/>
                        <a:t>Articulación de planes, proyectos y acciones</a:t>
                      </a:r>
                    </a:p>
                  </a:txBody>
                  <a:tcPr anchor="ctr"/>
                </a:tc>
                <a:tc>
                  <a:txBody>
                    <a:bodyPr/>
                    <a:lstStyle/>
                    <a:p>
                      <a:pPr marL="285750" indent="-285750">
                        <a:buFontTx/>
                        <a:buChar char="-"/>
                      </a:pPr>
                      <a:r>
                        <a:rPr lang="es-CO" sz="2400" noProof="1"/>
                        <a:t>Coherencia y articulación con líneas técnicas y normativas vigentes</a:t>
                      </a:r>
                    </a:p>
                    <a:p>
                      <a:pPr marL="285750" indent="-285750">
                        <a:buFontTx/>
                        <a:buChar char="-"/>
                      </a:pPr>
                      <a:r>
                        <a:rPr lang="es-CO" sz="2400" noProof="1"/>
                        <a:t>Cumplimiento de líneas técnicas y aplicación de proyectos obligatorios y transversales </a:t>
                      </a:r>
                    </a:p>
                    <a:p>
                      <a:pPr marL="285750" indent="-285750">
                        <a:buFontTx/>
                        <a:buChar char="-"/>
                      </a:pPr>
                      <a:endParaRPr lang="es-CO" sz="2400" noProof="1"/>
                    </a:p>
                  </a:txBody>
                  <a:tcPr anchor="ctr"/>
                </a:tc>
                <a:extLst>
                  <a:ext uri="{0D108BD9-81ED-4DB2-BD59-A6C34878D82A}">
                    <a16:rowId xmlns:a16="http://schemas.microsoft.com/office/drawing/2014/main" val="562406280"/>
                  </a:ext>
                </a:extLst>
              </a:tr>
              <a:tr h="370840">
                <a:tc>
                  <a:txBody>
                    <a:bodyPr/>
                    <a:lstStyle/>
                    <a:p>
                      <a:r>
                        <a:rPr lang="es-CO" sz="2400" b="1" noProof="1"/>
                        <a:t>Estrategias pedagógicas</a:t>
                      </a:r>
                    </a:p>
                  </a:txBody>
                  <a:tcPr anchor="ctr"/>
                </a:tc>
                <a:tc>
                  <a:txBody>
                    <a:bodyPr/>
                    <a:lstStyle/>
                    <a:p>
                      <a:r>
                        <a:rPr lang="es-CO" sz="2400" noProof="1"/>
                        <a:t>Se cumplió,</a:t>
                      </a:r>
                      <a:r>
                        <a:rPr lang="es-CO" sz="2400" baseline="0" noProof="1"/>
                        <a:t> a pesar de ello se </a:t>
                      </a:r>
                      <a:r>
                        <a:rPr lang="es-CO" sz="2400" noProof="1"/>
                        <a:t>condicionarán acciones de mejoramiento educativo entorno a la calidad de las atenciones paralelo con la misión, visión, principios institucionales y las dinámicas en el plan de estudio, plan de costo, SIE.</a:t>
                      </a:r>
                    </a:p>
                    <a:p>
                      <a:endParaRPr lang="es-CO" sz="2400" noProof="1"/>
                    </a:p>
                  </a:txBody>
                  <a:tcPr anchor="ctr"/>
                </a:tc>
                <a:extLst>
                  <a:ext uri="{0D108BD9-81ED-4DB2-BD59-A6C34878D82A}">
                    <a16:rowId xmlns:a16="http://schemas.microsoft.com/office/drawing/2014/main" val="1414757756"/>
                  </a:ext>
                </a:extLst>
              </a:tr>
              <a:tr h="370840">
                <a:tc>
                  <a:txBody>
                    <a:bodyPr/>
                    <a:lstStyle/>
                    <a:p>
                      <a:r>
                        <a:rPr lang="es-CO" sz="2400" b="1" noProof="1"/>
                        <a:t>Seguimiento y articulación </a:t>
                      </a:r>
                    </a:p>
                  </a:txBody>
                  <a:tcPr anchor="ctr"/>
                </a:tc>
                <a:tc>
                  <a:txBody>
                    <a:bodyPr/>
                    <a:lstStyle/>
                    <a:p>
                      <a:r>
                        <a:rPr lang="es-CO" sz="2400" noProof="1"/>
                        <a:t>En 2024 se establecen los primeros formatos para seguimiento en cumplimiento de la circular 000387 de 07 de octubre (Rejilla normativa de carácter obligatorio: Delimitación distrital para unificar criterios).</a:t>
                      </a:r>
                    </a:p>
                  </a:txBody>
                  <a:tcPr anchor="ctr"/>
                </a:tc>
                <a:extLst>
                  <a:ext uri="{0D108BD9-81ED-4DB2-BD59-A6C34878D82A}">
                    <a16:rowId xmlns:a16="http://schemas.microsoft.com/office/drawing/2014/main" val="730907567"/>
                  </a:ext>
                </a:extLst>
              </a:tr>
            </a:tbl>
          </a:graphicData>
        </a:graphic>
      </p:graphicFrame>
    </p:spTree>
    <p:extLst>
      <p:ext uri="{BB962C8B-B14F-4D97-AF65-F5344CB8AC3E}">
        <p14:creationId xmlns:p14="http://schemas.microsoft.com/office/powerpoint/2010/main" val="35312245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Matemáticas</a:t>
            </a:r>
          </a:p>
        </p:txBody>
      </p:sp>
      <p:graphicFrame>
        <p:nvGraphicFramePr>
          <p:cNvPr id="6" name="object 3">
            <a:extLst>
              <a:ext uri="{FF2B5EF4-FFF2-40B4-BE49-F238E27FC236}">
                <a16:creationId xmlns:a16="http://schemas.microsoft.com/office/drawing/2014/main" id="{BB981AA9-AB2E-0893-8F2F-2CB988530E7B}"/>
              </a:ext>
            </a:extLst>
          </p:cNvPr>
          <p:cNvGraphicFramePr>
            <a:graphicFrameLocks noGrp="1"/>
          </p:cNvGraphicFramePr>
          <p:nvPr>
            <p:extLst>
              <p:ext uri="{D42A27DB-BD31-4B8C-83A1-F6EECF244321}">
                <p14:modId xmlns:p14="http://schemas.microsoft.com/office/powerpoint/2010/main" val="2780917153"/>
              </p:ext>
            </p:extLst>
          </p:nvPr>
        </p:nvGraphicFramePr>
        <p:xfrm>
          <a:off x="533400" y="1209418"/>
          <a:ext cx="16992600" cy="8887082"/>
        </p:xfrm>
        <a:graphic>
          <a:graphicData uri="http://schemas.openxmlformats.org/drawingml/2006/table">
            <a:tbl>
              <a:tblPr firstRow="1" bandRow="1">
                <a:tableStyleId>{2D5ABB26-0587-4C30-8999-92F81FD0307C}</a:tableStyleId>
              </a:tblPr>
              <a:tblGrid>
                <a:gridCol w="683249">
                  <a:extLst>
                    <a:ext uri="{9D8B030D-6E8A-4147-A177-3AD203B41FA5}">
                      <a16:colId xmlns:a16="http://schemas.microsoft.com/office/drawing/2014/main" val="20000"/>
                    </a:ext>
                  </a:extLst>
                </a:gridCol>
                <a:gridCol w="5944591">
                  <a:extLst>
                    <a:ext uri="{9D8B030D-6E8A-4147-A177-3AD203B41FA5}">
                      <a16:colId xmlns:a16="http://schemas.microsoft.com/office/drawing/2014/main" val="20001"/>
                    </a:ext>
                  </a:extLst>
                </a:gridCol>
                <a:gridCol w="6627837">
                  <a:extLst>
                    <a:ext uri="{9D8B030D-6E8A-4147-A177-3AD203B41FA5}">
                      <a16:colId xmlns:a16="http://schemas.microsoft.com/office/drawing/2014/main" val="20002"/>
                    </a:ext>
                  </a:extLst>
                </a:gridCol>
                <a:gridCol w="1637221">
                  <a:extLst>
                    <a:ext uri="{9D8B030D-6E8A-4147-A177-3AD203B41FA5}">
                      <a16:colId xmlns:a16="http://schemas.microsoft.com/office/drawing/2014/main" val="20003"/>
                    </a:ext>
                  </a:extLst>
                </a:gridCol>
                <a:gridCol w="2099702">
                  <a:extLst>
                    <a:ext uri="{9D8B030D-6E8A-4147-A177-3AD203B41FA5}">
                      <a16:colId xmlns:a16="http://schemas.microsoft.com/office/drawing/2014/main" val="20004"/>
                    </a:ext>
                  </a:extLst>
                </a:gridCol>
              </a:tblGrid>
              <a:tr h="280557">
                <a:tc gridSpan="5">
                  <a:txBody>
                    <a:bodyPr/>
                    <a:lstStyle/>
                    <a:p>
                      <a:pPr algn="ctr">
                        <a:lnSpc>
                          <a:spcPts val="1650"/>
                        </a:lnSpc>
                      </a:pPr>
                      <a:r>
                        <a:rPr sz="1800" b="1" dirty="0">
                          <a:latin typeface="+mn-lt"/>
                          <a:cs typeface="Arial"/>
                        </a:rPr>
                        <a:t>PROYECTOS</a:t>
                      </a:r>
                      <a:r>
                        <a:rPr sz="1800" b="1" spc="-45" dirty="0">
                          <a:latin typeface="+mn-lt"/>
                          <a:cs typeface="Arial"/>
                        </a:rPr>
                        <a:t> </a:t>
                      </a:r>
                      <a:r>
                        <a:rPr sz="1800" b="1" spc="-10" dirty="0">
                          <a:latin typeface="+mn-lt"/>
                          <a:cs typeface="Arial"/>
                        </a:rPr>
                        <a:t>INSTITUCIONALES</a:t>
                      </a:r>
                      <a:r>
                        <a:rPr sz="1800" b="1" spc="-40" dirty="0">
                          <a:latin typeface="+mn-lt"/>
                          <a:cs typeface="Arial"/>
                        </a:rPr>
                        <a:t> </a:t>
                      </a:r>
                      <a:r>
                        <a:rPr sz="1800" b="1" spc="-20" dirty="0">
                          <a:latin typeface="+mn-lt"/>
                          <a:cs typeface="Arial"/>
                        </a:rPr>
                        <a:t>2024</a:t>
                      </a:r>
                      <a:endParaRPr sz="1800" dirty="0">
                        <a:latin typeface="+mn-lt"/>
                        <a:cs typeface="Arial"/>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0CEC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28835">
                <a:tc gridSpan="5">
                  <a:txBody>
                    <a:bodyPr/>
                    <a:lstStyle/>
                    <a:p>
                      <a:pPr marL="1270" algn="ctr">
                        <a:lnSpc>
                          <a:spcPct val="100000"/>
                        </a:lnSpc>
                        <a:spcBef>
                          <a:spcPts val="1250"/>
                        </a:spcBef>
                      </a:pPr>
                      <a:r>
                        <a:rPr sz="1800" b="1" dirty="0">
                          <a:latin typeface="+mn-lt"/>
                          <a:cs typeface="Arial"/>
                        </a:rPr>
                        <a:t>FORMATO</a:t>
                      </a:r>
                      <a:r>
                        <a:rPr sz="1800" b="1" spc="-30" dirty="0">
                          <a:latin typeface="+mn-lt"/>
                          <a:cs typeface="Arial"/>
                        </a:rPr>
                        <a:t> </a:t>
                      </a:r>
                      <a:r>
                        <a:rPr sz="1800" b="1" dirty="0">
                          <a:latin typeface="+mn-lt"/>
                          <a:cs typeface="Arial"/>
                        </a:rPr>
                        <a:t>DE</a:t>
                      </a:r>
                      <a:r>
                        <a:rPr sz="1800" b="1" spc="-25" dirty="0">
                          <a:latin typeface="+mn-lt"/>
                          <a:cs typeface="Arial"/>
                        </a:rPr>
                        <a:t> </a:t>
                      </a:r>
                      <a:r>
                        <a:rPr sz="1800" b="1" dirty="0">
                          <a:latin typeface="+mn-lt"/>
                          <a:cs typeface="Arial"/>
                        </a:rPr>
                        <a:t>LOGROS</a:t>
                      </a:r>
                      <a:r>
                        <a:rPr sz="1800" b="1" spc="-30" dirty="0">
                          <a:latin typeface="+mn-lt"/>
                          <a:cs typeface="Arial"/>
                        </a:rPr>
                        <a:t> </a:t>
                      </a:r>
                      <a:r>
                        <a:rPr sz="1800" b="1" dirty="0">
                          <a:latin typeface="+mn-lt"/>
                          <a:cs typeface="Arial"/>
                        </a:rPr>
                        <a:t>Y</a:t>
                      </a:r>
                      <a:r>
                        <a:rPr sz="1800" b="1" spc="-25" dirty="0">
                          <a:latin typeface="+mn-lt"/>
                          <a:cs typeface="Arial"/>
                        </a:rPr>
                        <a:t> </a:t>
                      </a:r>
                      <a:r>
                        <a:rPr sz="1800" b="1" spc="-10" dirty="0">
                          <a:latin typeface="+mn-lt"/>
                          <a:cs typeface="Arial"/>
                        </a:rPr>
                        <a:t>AVANCES</a:t>
                      </a:r>
                      <a:endParaRPr sz="1800" dirty="0">
                        <a:latin typeface="+mn-lt"/>
                        <a:cs typeface="Arial"/>
                      </a:endParaRPr>
                    </a:p>
                  </a:txBody>
                  <a:tcPr marL="0" marR="0" marT="15875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0CEC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280441">
                <a:tc gridSpan="5">
                  <a:txBody>
                    <a:bodyPr/>
                    <a:lstStyle/>
                    <a:p>
                      <a:pPr marL="46355">
                        <a:lnSpc>
                          <a:spcPct val="100000"/>
                        </a:lnSpc>
                        <a:spcBef>
                          <a:spcPts val="70"/>
                        </a:spcBef>
                      </a:pPr>
                      <a:r>
                        <a:rPr sz="1800" b="1" spc="-175" dirty="0">
                          <a:latin typeface="+mn-lt"/>
                          <a:cs typeface="Arial"/>
                        </a:rPr>
                        <a:t>Nombre</a:t>
                      </a:r>
                      <a:r>
                        <a:rPr sz="1800" b="1" spc="-45" dirty="0">
                          <a:latin typeface="+mn-lt"/>
                          <a:cs typeface="Arial"/>
                        </a:rPr>
                        <a:t> </a:t>
                      </a:r>
                      <a:r>
                        <a:rPr sz="1800" b="1" spc="-130" dirty="0">
                          <a:latin typeface="+mn-lt"/>
                          <a:cs typeface="Arial"/>
                        </a:rPr>
                        <a:t>del</a:t>
                      </a:r>
                      <a:r>
                        <a:rPr sz="1800" b="1" spc="-40" dirty="0">
                          <a:latin typeface="+mn-lt"/>
                          <a:cs typeface="Arial"/>
                        </a:rPr>
                        <a:t> </a:t>
                      </a:r>
                      <a:r>
                        <a:rPr sz="1800" b="1" spc="-135" dirty="0">
                          <a:latin typeface="+mn-lt"/>
                          <a:cs typeface="Arial"/>
                        </a:rPr>
                        <a:t>Proyecto:</a:t>
                      </a:r>
                      <a:r>
                        <a:rPr sz="1800" b="1" spc="-20" dirty="0">
                          <a:latin typeface="+mn-lt"/>
                          <a:cs typeface="Arial"/>
                        </a:rPr>
                        <a:t> </a:t>
                      </a:r>
                      <a:r>
                        <a:rPr sz="1800" b="1" spc="-145" dirty="0">
                          <a:latin typeface="+mn-lt"/>
                          <a:cs typeface="Arial"/>
                        </a:rPr>
                        <a:t>Proyecto</a:t>
                      </a:r>
                      <a:r>
                        <a:rPr sz="1800" b="1" spc="-40" dirty="0">
                          <a:latin typeface="+mn-lt"/>
                          <a:cs typeface="Arial"/>
                        </a:rPr>
                        <a:t> </a:t>
                      </a:r>
                      <a:r>
                        <a:rPr sz="1800" b="1" spc="-155" dirty="0">
                          <a:latin typeface="+mn-lt"/>
                          <a:cs typeface="Arial"/>
                        </a:rPr>
                        <a:t>de</a:t>
                      </a:r>
                      <a:r>
                        <a:rPr sz="1800" b="1" spc="-45" dirty="0">
                          <a:latin typeface="+mn-lt"/>
                          <a:cs typeface="Arial"/>
                        </a:rPr>
                        <a:t> </a:t>
                      </a:r>
                      <a:r>
                        <a:rPr sz="1800" b="1" spc="-140" dirty="0">
                          <a:latin typeface="+mn-lt"/>
                          <a:cs typeface="Arial"/>
                        </a:rPr>
                        <a:t>Matemáticas:</a:t>
                      </a:r>
                      <a:r>
                        <a:rPr sz="1800" b="1" spc="-40" dirty="0">
                          <a:latin typeface="+mn-lt"/>
                          <a:cs typeface="Arial"/>
                        </a:rPr>
                        <a:t> </a:t>
                      </a:r>
                      <a:r>
                        <a:rPr sz="1800" b="1" spc="-140" dirty="0">
                          <a:latin typeface="+mn-lt"/>
                          <a:cs typeface="Arial"/>
                        </a:rPr>
                        <a:t>“Hacia</a:t>
                      </a:r>
                      <a:r>
                        <a:rPr sz="1800" b="1" spc="-40" dirty="0">
                          <a:latin typeface="+mn-lt"/>
                          <a:cs typeface="Arial"/>
                        </a:rPr>
                        <a:t> </a:t>
                      </a:r>
                      <a:r>
                        <a:rPr sz="1800" b="1" spc="-160" dirty="0">
                          <a:latin typeface="+mn-lt"/>
                          <a:cs typeface="Arial"/>
                        </a:rPr>
                        <a:t>un</a:t>
                      </a:r>
                      <a:r>
                        <a:rPr sz="1800" b="1" spc="-45" dirty="0">
                          <a:latin typeface="+mn-lt"/>
                          <a:cs typeface="Arial"/>
                        </a:rPr>
                        <a:t> </a:t>
                      </a:r>
                      <a:r>
                        <a:rPr sz="1800" b="1" spc="-150" dirty="0">
                          <a:latin typeface="+mn-lt"/>
                          <a:cs typeface="Arial"/>
                        </a:rPr>
                        <a:t>mejor</a:t>
                      </a:r>
                      <a:r>
                        <a:rPr sz="1800" b="1" spc="-50" dirty="0">
                          <a:latin typeface="+mn-lt"/>
                          <a:cs typeface="Arial"/>
                        </a:rPr>
                        <a:t> </a:t>
                      </a:r>
                      <a:r>
                        <a:rPr sz="1800" b="1" spc="-10" dirty="0">
                          <a:latin typeface="+mn-lt"/>
                          <a:cs typeface="Arial"/>
                        </a:rPr>
                        <a:t>saber”</a:t>
                      </a:r>
                      <a:endParaRPr sz="1800" dirty="0">
                        <a:latin typeface="+mn-lt"/>
                        <a:cs typeface="Arial"/>
                      </a:endParaRPr>
                    </a:p>
                  </a:txBody>
                  <a:tcPr marL="0" marR="0" marT="889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282956">
                <a:tc gridSpan="5">
                  <a:txBody>
                    <a:bodyPr/>
                    <a:lstStyle/>
                    <a:p>
                      <a:pPr marL="46355">
                        <a:lnSpc>
                          <a:spcPct val="100000"/>
                        </a:lnSpc>
                        <a:spcBef>
                          <a:spcPts val="90"/>
                        </a:spcBef>
                      </a:pPr>
                      <a:r>
                        <a:rPr sz="1800" b="1" spc="-145" dirty="0">
                          <a:latin typeface="+mn-lt"/>
                          <a:cs typeface="Arial"/>
                        </a:rPr>
                        <a:t>Coordinador</a:t>
                      </a:r>
                      <a:r>
                        <a:rPr sz="1800" b="1" spc="-55" dirty="0">
                          <a:latin typeface="+mn-lt"/>
                          <a:cs typeface="Arial"/>
                        </a:rPr>
                        <a:t> </a:t>
                      </a:r>
                      <a:r>
                        <a:rPr sz="1800" b="1" spc="-130" dirty="0">
                          <a:latin typeface="+mn-lt"/>
                          <a:cs typeface="Arial"/>
                        </a:rPr>
                        <a:t>del</a:t>
                      </a:r>
                      <a:r>
                        <a:rPr sz="1800" b="1" spc="-15" dirty="0">
                          <a:latin typeface="+mn-lt"/>
                          <a:cs typeface="Arial"/>
                        </a:rPr>
                        <a:t> </a:t>
                      </a:r>
                      <a:r>
                        <a:rPr sz="1800" b="1" spc="-135" dirty="0">
                          <a:latin typeface="+mn-lt"/>
                          <a:cs typeface="Arial"/>
                        </a:rPr>
                        <a:t>Proyecto:</a:t>
                      </a:r>
                      <a:r>
                        <a:rPr sz="1800" b="1" spc="-40" dirty="0">
                          <a:latin typeface="+mn-lt"/>
                          <a:cs typeface="Arial"/>
                        </a:rPr>
                        <a:t> </a:t>
                      </a:r>
                      <a:r>
                        <a:rPr sz="1800" b="1" spc="-155" dirty="0">
                          <a:latin typeface="+mn-lt"/>
                          <a:cs typeface="Arial"/>
                        </a:rPr>
                        <a:t>José</a:t>
                      </a:r>
                      <a:r>
                        <a:rPr sz="1800" b="1" spc="-40" dirty="0">
                          <a:latin typeface="+mn-lt"/>
                          <a:cs typeface="Arial"/>
                        </a:rPr>
                        <a:t> </a:t>
                      </a:r>
                      <a:r>
                        <a:rPr sz="1800" b="1" spc="-135" dirty="0">
                          <a:latin typeface="+mn-lt"/>
                          <a:cs typeface="Arial"/>
                        </a:rPr>
                        <a:t>Nicolás</a:t>
                      </a:r>
                      <a:r>
                        <a:rPr sz="1800" b="1" spc="-40" dirty="0">
                          <a:latin typeface="+mn-lt"/>
                          <a:cs typeface="Arial"/>
                        </a:rPr>
                        <a:t> </a:t>
                      </a:r>
                      <a:r>
                        <a:rPr sz="1800" b="1" spc="-145" dirty="0">
                          <a:latin typeface="+mn-lt"/>
                          <a:cs typeface="Arial"/>
                        </a:rPr>
                        <a:t>Zakzuk</a:t>
                      </a:r>
                      <a:r>
                        <a:rPr sz="1800" b="1" spc="-40" dirty="0">
                          <a:latin typeface="+mn-lt"/>
                          <a:cs typeface="Arial"/>
                        </a:rPr>
                        <a:t> </a:t>
                      </a:r>
                      <a:r>
                        <a:rPr sz="1800" b="1" spc="-35" dirty="0">
                          <a:latin typeface="+mn-lt"/>
                          <a:cs typeface="Arial"/>
                        </a:rPr>
                        <a:t>Polchlopek</a:t>
                      </a:r>
                      <a:endParaRPr sz="1800" dirty="0">
                        <a:latin typeface="+mn-lt"/>
                        <a:cs typeface="Arial"/>
                      </a:endParaRPr>
                    </a:p>
                  </a:txBody>
                  <a:tcPr marL="0" marR="0" marT="1143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282956">
                <a:tc gridSpan="5">
                  <a:txBody>
                    <a:bodyPr/>
                    <a:lstStyle/>
                    <a:p>
                      <a:pPr marL="46355">
                        <a:lnSpc>
                          <a:spcPct val="100000"/>
                        </a:lnSpc>
                        <a:spcBef>
                          <a:spcPts val="90"/>
                        </a:spcBef>
                      </a:pPr>
                      <a:r>
                        <a:rPr sz="1800" b="1" spc="-145" dirty="0">
                          <a:latin typeface="+mn-lt"/>
                          <a:cs typeface="Arial"/>
                        </a:rPr>
                        <a:t>Presupuesto</a:t>
                      </a:r>
                      <a:r>
                        <a:rPr sz="1800" b="1" spc="-35" dirty="0">
                          <a:latin typeface="+mn-lt"/>
                          <a:cs typeface="Arial"/>
                        </a:rPr>
                        <a:t> </a:t>
                      </a:r>
                      <a:r>
                        <a:rPr sz="1800" b="1" spc="-135" dirty="0">
                          <a:latin typeface="+mn-lt"/>
                          <a:cs typeface="Arial"/>
                        </a:rPr>
                        <a:t>asignado:</a:t>
                      </a:r>
                      <a:r>
                        <a:rPr sz="1800" b="1" spc="-40" dirty="0">
                          <a:latin typeface="+mn-lt"/>
                          <a:cs typeface="Arial"/>
                        </a:rPr>
                        <a:t> </a:t>
                      </a:r>
                      <a:r>
                        <a:rPr sz="1800" b="1" spc="-30" dirty="0">
                          <a:latin typeface="+mn-lt"/>
                          <a:cs typeface="Arial"/>
                        </a:rPr>
                        <a:t>$3.000.000</a:t>
                      </a:r>
                      <a:endParaRPr sz="1800" dirty="0">
                        <a:latin typeface="+mn-lt"/>
                        <a:cs typeface="Arial"/>
                      </a:endParaRPr>
                    </a:p>
                  </a:txBody>
                  <a:tcPr marL="0" marR="0" marT="1143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r h="3548266">
                <a:tc gridSpan="5">
                  <a:txBody>
                    <a:bodyPr/>
                    <a:lstStyle/>
                    <a:p>
                      <a:pPr marL="46990" algn="l">
                        <a:lnSpc>
                          <a:spcPts val="955"/>
                        </a:lnSpc>
                      </a:pPr>
                      <a:endParaRPr lang="es-ES" sz="1800" b="1" spc="-45" dirty="0">
                        <a:solidFill>
                          <a:srgbClr val="212A35"/>
                        </a:solidFill>
                        <a:latin typeface="+mn-lt"/>
                        <a:cs typeface="Arial Black"/>
                      </a:endParaRPr>
                    </a:p>
                    <a:p>
                      <a:pPr marL="46990" algn="l">
                        <a:lnSpc>
                          <a:spcPts val="955"/>
                        </a:lnSpc>
                      </a:pPr>
                      <a:r>
                        <a:rPr sz="1800" b="1" spc="-45" dirty="0">
                          <a:solidFill>
                            <a:srgbClr val="212A35"/>
                          </a:solidFill>
                          <a:latin typeface="+mn-lt"/>
                          <a:cs typeface="Arial Black"/>
                        </a:rPr>
                        <a:t>OBJETIVO</a:t>
                      </a:r>
                      <a:r>
                        <a:rPr sz="1800" b="1" spc="-20" dirty="0">
                          <a:solidFill>
                            <a:srgbClr val="212A35"/>
                          </a:solidFill>
                          <a:latin typeface="+mn-lt"/>
                          <a:cs typeface="Arial Black"/>
                        </a:rPr>
                        <a:t> </a:t>
                      </a:r>
                      <a:r>
                        <a:rPr sz="1800" b="1" spc="-10" dirty="0">
                          <a:solidFill>
                            <a:srgbClr val="212A35"/>
                          </a:solidFill>
                          <a:latin typeface="+mn-lt"/>
                          <a:cs typeface="Arial Black"/>
                        </a:rPr>
                        <a:t>GENERAL:</a:t>
                      </a:r>
                      <a:endParaRPr sz="1800" b="1" dirty="0">
                        <a:latin typeface="+mn-lt"/>
                        <a:cs typeface="Arial Black"/>
                      </a:endParaRPr>
                    </a:p>
                    <a:p>
                      <a:pPr marL="46355" marR="337185" algn="l">
                        <a:lnSpc>
                          <a:spcPts val="1000"/>
                        </a:lnSpc>
                        <a:spcBef>
                          <a:spcPts val="95"/>
                        </a:spcBef>
                      </a:pPr>
                      <a:endParaRPr lang="es-ES" sz="1800" dirty="0">
                        <a:solidFill>
                          <a:srgbClr val="212A35"/>
                        </a:solidFill>
                        <a:latin typeface="+mn-lt"/>
                        <a:cs typeface="Arial MT"/>
                      </a:endParaRPr>
                    </a:p>
                    <a:p>
                      <a:pPr marL="46355" marR="337185" algn="l">
                        <a:lnSpc>
                          <a:spcPts val="1000"/>
                        </a:lnSpc>
                        <a:spcBef>
                          <a:spcPts val="95"/>
                        </a:spcBef>
                      </a:pPr>
                      <a:r>
                        <a:rPr sz="1800" dirty="0" err="1">
                          <a:solidFill>
                            <a:srgbClr val="212A35"/>
                          </a:solidFill>
                          <a:latin typeface="+mn-lt"/>
                          <a:cs typeface="Arial MT"/>
                        </a:rPr>
                        <a:t>Entrenar</a:t>
                      </a:r>
                      <a:r>
                        <a:rPr sz="1800" spc="-40" dirty="0">
                          <a:solidFill>
                            <a:srgbClr val="212A35"/>
                          </a:solidFill>
                          <a:latin typeface="+mn-lt"/>
                          <a:cs typeface="Arial MT"/>
                        </a:rPr>
                        <a:t> </a:t>
                      </a:r>
                      <a:r>
                        <a:rPr sz="1800" dirty="0">
                          <a:solidFill>
                            <a:srgbClr val="212A35"/>
                          </a:solidFill>
                          <a:latin typeface="+mn-lt"/>
                          <a:cs typeface="Arial MT"/>
                        </a:rPr>
                        <a:t>a</a:t>
                      </a:r>
                      <a:r>
                        <a:rPr sz="1800" spc="-45" dirty="0">
                          <a:solidFill>
                            <a:srgbClr val="212A35"/>
                          </a:solidFill>
                          <a:latin typeface="+mn-lt"/>
                          <a:cs typeface="Arial MT"/>
                        </a:rPr>
                        <a:t> </a:t>
                      </a:r>
                      <a:r>
                        <a:rPr sz="1800" dirty="0">
                          <a:solidFill>
                            <a:srgbClr val="212A35"/>
                          </a:solidFill>
                          <a:latin typeface="+mn-lt"/>
                          <a:cs typeface="Arial MT"/>
                        </a:rPr>
                        <a:t>los</a:t>
                      </a:r>
                      <a:r>
                        <a:rPr sz="1800" spc="-50" dirty="0">
                          <a:solidFill>
                            <a:srgbClr val="212A35"/>
                          </a:solidFill>
                          <a:latin typeface="+mn-lt"/>
                          <a:cs typeface="Arial MT"/>
                        </a:rPr>
                        <a:t> </a:t>
                      </a:r>
                      <a:r>
                        <a:rPr sz="1800" spc="-10" dirty="0">
                          <a:solidFill>
                            <a:srgbClr val="212A35"/>
                          </a:solidFill>
                          <a:latin typeface="+mn-lt"/>
                          <a:cs typeface="Arial MT"/>
                        </a:rPr>
                        <a:t>estudiantes</a:t>
                      </a:r>
                      <a:r>
                        <a:rPr sz="1800" spc="-40" dirty="0">
                          <a:solidFill>
                            <a:srgbClr val="212A35"/>
                          </a:solidFill>
                          <a:latin typeface="+mn-lt"/>
                          <a:cs typeface="Arial MT"/>
                        </a:rPr>
                        <a:t> </a:t>
                      </a:r>
                      <a:r>
                        <a:rPr sz="1800" dirty="0">
                          <a:solidFill>
                            <a:srgbClr val="212A35"/>
                          </a:solidFill>
                          <a:latin typeface="+mn-lt"/>
                          <a:cs typeface="Arial MT"/>
                        </a:rPr>
                        <a:t>para</a:t>
                      </a:r>
                      <a:r>
                        <a:rPr sz="1800" spc="-45" dirty="0">
                          <a:solidFill>
                            <a:srgbClr val="212A35"/>
                          </a:solidFill>
                          <a:latin typeface="+mn-lt"/>
                          <a:cs typeface="Arial MT"/>
                        </a:rPr>
                        <a:t> </a:t>
                      </a:r>
                      <a:r>
                        <a:rPr sz="1800" dirty="0">
                          <a:solidFill>
                            <a:srgbClr val="212A35"/>
                          </a:solidFill>
                          <a:latin typeface="+mn-lt"/>
                          <a:cs typeface="Arial MT"/>
                        </a:rPr>
                        <a:t>que</a:t>
                      </a:r>
                      <a:r>
                        <a:rPr sz="1800" spc="-45" dirty="0">
                          <a:solidFill>
                            <a:srgbClr val="212A35"/>
                          </a:solidFill>
                          <a:latin typeface="+mn-lt"/>
                          <a:cs typeface="Arial MT"/>
                        </a:rPr>
                        <a:t> </a:t>
                      </a:r>
                      <a:r>
                        <a:rPr sz="1800" spc="-10" dirty="0">
                          <a:solidFill>
                            <a:srgbClr val="212A35"/>
                          </a:solidFill>
                          <a:latin typeface="+mn-lt"/>
                          <a:cs typeface="Arial MT"/>
                        </a:rPr>
                        <a:t>mejoren</a:t>
                      </a:r>
                      <a:r>
                        <a:rPr sz="1800" spc="-15" dirty="0">
                          <a:solidFill>
                            <a:srgbClr val="212A35"/>
                          </a:solidFill>
                          <a:latin typeface="+mn-lt"/>
                          <a:cs typeface="Arial MT"/>
                        </a:rPr>
                        <a:t> </a:t>
                      </a:r>
                      <a:r>
                        <a:rPr sz="1800" spc="-10" dirty="0">
                          <a:solidFill>
                            <a:srgbClr val="212A35"/>
                          </a:solidFill>
                          <a:latin typeface="+mn-lt"/>
                          <a:cs typeface="Arial MT"/>
                        </a:rPr>
                        <a:t>en</a:t>
                      </a:r>
                      <a:r>
                        <a:rPr sz="1800" spc="-45" dirty="0">
                          <a:solidFill>
                            <a:srgbClr val="212A35"/>
                          </a:solidFill>
                          <a:latin typeface="+mn-lt"/>
                          <a:cs typeface="Arial MT"/>
                        </a:rPr>
                        <a:t> </a:t>
                      </a:r>
                      <a:r>
                        <a:rPr sz="1800" dirty="0">
                          <a:solidFill>
                            <a:srgbClr val="212A35"/>
                          </a:solidFill>
                          <a:latin typeface="+mn-lt"/>
                          <a:cs typeface="Arial MT"/>
                        </a:rPr>
                        <a:t>las </a:t>
                      </a:r>
                      <a:r>
                        <a:rPr sz="1800" spc="-10" dirty="0">
                          <a:solidFill>
                            <a:srgbClr val="212A35"/>
                          </a:solidFill>
                          <a:latin typeface="+mn-lt"/>
                          <a:cs typeface="Arial MT"/>
                        </a:rPr>
                        <a:t>competencias</a:t>
                      </a:r>
                      <a:r>
                        <a:rPr sz="1800" spc="-45" dirty="0">
                          <a:solidFill>
                            <a:srgbClr val="212A35"/>
                          </a:solidFill>
                          <a:latin typeface="+mn-lt"/>
                          <a:cs typeface="Arial MT"/>
                        </a:rPr>
                        <a:t> </a:t>
                      </a:r>
                      <a:r>
                        <a:rPr sz="1800" dirty="0">
                          <a:solidFill>
                            <a:srgbClr val="212A35"/>
                          </a:solidFill>
                          <a:latin typeface="+mn-lt"/>
                          <a:cs typeface="Arial MT"/>
                        </a:rPr>
                        <a:t>en</a:t>
                      </a:r>
                      <a:r>
                        <a:rPr sz="1800" spc="-45" dirty="0">
                          <a:solidFill>
                            <a:srgbClr val="212A35"/>
                          </a:solidFill>
                          <a:latin typeface="+mn-lt"/>
                          <a:cs typeface="Arial MT"/>
                        </a:rPr>
                        <a:t> </a:t>
                      </a:r>
                      <a:r>
                        <a:rPr sz="1800" spc="-10" dirty="0">
                          <a:solidFill>
                            <a:srgbClr val="212A35"/>
                          </a:solidFill>
                          <a:latin typeface="+mn-lt"/>
                          <a:cs typeface="Arial MT"/>
                        </a:rPr>
                        <a:t>Matemáticas</a:t>
                      </a:r>
                      <a:r>
                        <a:rPr sz="1800" spc="-40" dirty="0">
                          <a:solidFill>
                            <a:srgbClr val="212A35"/>
                          </a:solidFill>
                          <a:latin typeface="+mn-lt"/>
                          <a:cs typeface="Arial MT"/>
                        </a:rPr>
                        <a:t> </a:t>
                      </a:r>
                      <a:r>
                        <a:rPr sz="1800" dirty="0">
                          <a:solidFill>
                            <a:srgbClr val="212A35"/>
                          </a:solidFill>
                          <a:latin typeface="+mn-lt"/>
                          <a:cs typeface="Arial MT"/>
                        </a:rPr>
                        <a:t>en</a:t>
                      </a:r>
                      <a:r>
                        <a:rPr sz="1800" spc="-20" dirty="0">
                          <a:solidFill>
                            <a:srgbClr val="212A35"/>
                          </a:solidFill>
                          <a:latin typeface="+mn-lt"/>
                          <a:cs typeface="Arial MT"/>
                        </a:rPr>
                        <a:t> </a:t>
                      </a:r>
                      <a:r>
                        <a:rPr sz="1800" dirty="0">
                          <a:solidFill>
                            <a:srgbClr val="212A35"/>
                          </a:solidFill>
                          <a:latin typeface="+mn-lt"/>
                          <a:cs typeface="Arial MT"/>
                        </a:rPr>
                        <a:t>las</a:t>
                      </a:r>
                      <a:r>
                        <a:rPr sz="1800" spc="-45" dirty="0">
                          <a:solidFill>
                            <a:srgbClr val="212A35"/>
                          </a:solidFill>
                          <a:latin typeface="+mn-lt"/>
                          <a:cs typeface="Arial MT"/>
                        </a:rPr>
                        <a:t> </a:t>
                      </a:r>
                      <a:r>
                        <a:rPr sz="1800" dirty="0">
                          <a:solidFill>
                            <a:srgbClr val="212A35"/>
                          </a:solidFill>
                          <a:latin typeface="+mn-lt"/>
                          <a:cs typeface="Arial MT"/>
                        </a:rPr>
                        <a:t>pruebas</a:t>
                      </a:r>
                      <a:r>
                        <a:rPr sz="1800" spc="-45" dirty="0">
                          <a:solidFill>
                            <a:srgbClr val="212A35"/>
                          </a:solidFill>
                          <a:latin typeface="+mn-lt"/>
                          <a:cs typeface="Arial MT"/>
                        </a:rPr>
                        <a:t> </a:t>
                      </a:r>
                      <a:r>
                        <a:rPr sz="1800" spc="-25" dirty="0">
                          <a:solidFill>
                            <a:srgbClr val="212A35"/>
                          </a:solidFill>
                          <a:latin typeface="+mn-lt"/>
                          <a:cs typeface="Arial MT"/>
                        </a:rPr>
                        <a:t>internas</a:t>
                      </a:r>
                      <a:r>
                        <a:rPr sz="1800" spc="-65" dirty="0">
                          <a:solidFill>
                            <a:srgbClr val="212A35"/>
                          </a:solidFill>
                          <a:latin typeface="+mn-lt"/>
                          <a:cs typeface="Arial MT"/>
                        </a:rPr>
                        <a:t> </a:t>
                      </a:r>
                      <a:r>
                        <a:rPr sz="1800" spc="-10" dirty="0">
                          <a:solidFill>
                            <a:srgbClr val="212A35"/>
                          </a:solidFill>
                          <a:latin typeface="+mn-lt"/>
                          <a:cs typeface="Arial MT"/>
                        </a:rPr>
                        <a:t>Evaluar </a:t>
                      </a:r>
                      <a:r>
                        <a:rPr sz="1800" dirty="0">
                          <a:solidFill>
                            <a:srgbClr val="212A35"/>
                          </a:solidFill>
                          <a:latin typeface="+mn-lt"/>
                          <a:cs typeface="Arial MT"/>
                        </a:rPr>
                        <a:t>para</a:t>
                      </a:r>
                      <a:r>
                        <a:rPr sz="1800" spc="-5" dirty="0">
                          <a:solidFill>
                            <a:srgbClr val="212A35"/>
                          </a:solidFill>
                          <a:latin typeface="+mn-lt"/>
                          <a:cs typeface="Arial MT"/>
                        </a:rPr>
                        <a:t> </a:t>
                      </a:r>
                      <a:r>
                        <a:rPr sz="1800" dirty="0">
                          <a:solidFill>
                            <a:srgbClr val="212A35"/>
                          </a:solidFill>
                          <a:latin typeface="+mn-lt"/>
                          <a:cs typeface="Arial MT"/>
                        </a:rPr>
                        <a:t>Avanzar</a:t>
                      </a:r>
                      <a:r>
                        <a:rPr sz="1800" spc="-5" dirty="0">
                          <a:solidFill>
                            <a:srgbClr val="212A35"/>
                          </a:solidFill>
                          <a:latin typeface="+mn-lt"/>
                          <a:cs typeface="Arial MT"/>
                        </a:rPr>
                        <a:t> </a:t>
                      </a:r>
                      <a:r>
                        <a:rPr sz="1800" dirty="0">
                          <a:solidFill>
                            <a:srgbClr val="212A35"/>
                          </a:solidFill>
                          <a:latin typeface="+mn-lt"/>
                          <a:cs typeface="Arial MT"/>
                        </a:rPr>
                        <a:t>y</a:t>
                      </a:r>
                      <a:r>
                        <a:rPr sz="1800" spc="-20" dirty="0">
                          <a:solidFill>
                            <a:srgbClr val="212A35"/>
                          </a:solidFill>
                          <a:latin typeface="+mn-lt"/>
                          <a:cs typeface="Arial MT"/>
                        </a:rPr>
                        <a:t> </a:t>
                      </a:r>
                      <a:r>
                        <a:rPr sz="1800" dirty="0">
                          <a:solidFill>
                            <a:srgbClr val="212A35"/>
                          </a:solidFill>
                          <a:latin typeface="+mn-lt"/>
                          <a:cs typeface="Arial MT"/>
                        </a:rPr>
                        <a:t>en</a:t>
                      </a:r>
                      <a:r>
                        <a:rPr sz="1800" spc="-15" dirty="0">
                          <a:solidFill>
                            <a:srgbClr val="212A35"/>
                          </a:solidFill>
                          <a:latin typeface="+mn-lt"/>
                          <a:cs typeface="Arial MT"/>
                        </a:rPr>
                        <a:t> </a:t>
                      </a:r>
                      <a:r>
                        <a:rPr sz="1800" dirty="0">
                          <a:solidFill>
                            <a:srgbClr val="212A35"/>
                          </a:solidFill>
                          <a:latin typeface="+mn-lt"/>
                          <a:cs typeface="Arial MT"/>
                        </a:rPr>
                        <a:t>los</a:t>
                      </a:r>
                      <a:r>
                        <a:rPr sz="1800" spc="-40" dirty="0">
                          <a:solidFill>
                            <a:srgbClr val="212A35"/>
                          </a:solidFill>
                          <a:latin typeface="+mn-lt"/>
                          <a:cs typeface="Arial MT"/>
                        </a:rPr>
                        <a:t> </a:t>
                      </a:r>
                      <a:r>
                        <a:rPr sz="1800" dirty="0">
                          <a:solidFill>
                            <a:srgbClr val="212A35"/>
                          </a:solidFill>
                          <a:latin typeface="+mn-lt"/>
                          <a:cs typeface="Arial MT"/>
                        </a:rPr>
                        <a:t>resultados</a:t>
                      </a:r>
                      <a:r>
                        <a:rPr sz="1800" spc="-10" dirty="0">
                          <a:solidFill>
                            <a:srgbClr val="212A35"/>
                          </a:solidFill>
                          <a:latin typeface="+mn-lt"/>
                          <a:cs typeface="Arial MT"/>
                        </a:rPr>
                        <a:t> </a:t>
                      </a:r>
                      <a:r>
                        <a:rPr sz="1800" dirty="0">
                          <a:solidFill>
                            <a:srgbClr val="212A35"/>
                          </a:solidFill>
                          <a:latin typeface="+mn-lt"/>
                          <a:cs typeface="Arial MT"/>
                        </a:rPr>
                        <a:t>saber</a:t>
                      </a:r>
                      <a:r>
                        <a:rPr sz="1800" spc="5" dirty="0">
                          <a:solidFill>
                            <a:srgbClr val="212A35"/>
                          </a:solidFill>
                          <a:latin typeface="+mn-lt"/>
                          <a:cs typeface="Arial MT"/>
                        </a:rPr>
                        <a:t> </a:t>
                      </a:r>
                      <a:r>
                        <a:rPr sz="1800" spc="-25" dirty="0">
                          <a:solidFill>
                            <a:srgbClr val="212A35"/>
                          </a:solidFill>
                          <a:latin typeface="+mn-lt"/>
                          <a:cs typeface="Arial MT"/>
                        </a:rPr>
                        <a:t>11°</a:t>
                      </a:r>
                      <a:endParaRPr sz="1800" dirty="0">
                        <a:latin typeface="+mn-lt"/>
                        <a:cs typeface="Arial MT"/>
                      </a:endParaRPr>
                    </a:p>
                    <a:p>
                      <a:pPr marL="46990" algn="l">
                        <a:lnSpc>
                          <a:spcPct val="100000"/>
                        </a:lnSpc>
                        <a:spcBef>
                          <a:spcPts val="750"/>
                        </a:spcBef>
                      </a:pPr>
                      <a:r>
                        <a:rPr sz="1800" b="1" spc="-45" dirty="0">
                          <a:solidFill>
                            <a:srgbClr val="212A35"/>
                          </a:solidFill>
                          <a:latin typeface="+mn-lt"/>
                          <a:cs typeface="Arial Black"/>
                        </a:rPr>
                        <a:t>OBJETIVOS</a:t>
                      </a:r>
                      <a:r>
                        <a:rPr sz="1800" b="1" spc="-35" dirty="0">
                          <a:solidFill>
                            <a:srgbClr val="212A35"/>
                          </a:solidFill>
                          <a:latin typeface="+mn-lt"/>
                          <a:cs typeface="Arial Black"/>
                        </a:rPr>
                        <a:t> </a:t>
                      </a:r>
                      <a:r>
                        <a:rPr sz="1800" b="1" spc="-10" dirty="0">
                          <a:solidFill>
                            <a:srgbClr val="212A35"/>
                          </a:solidFill>
                          <a:latin typeface="+mn-lt"/>
                          <a:cs typeface="Arial Black"/>
                        </a:rPr>
                        <a:t>ESPECÍFICOS.</a:t>
                      </a:r>
                      <a:endParaRPr sz="1800" b="1" dirty="0">
                        <a:latin typeface="+mn-lt"/>
                        <a:cs typeface="Arial Black"/>
                      </a:endParaRPr>
                    </a:p>
                    <a:p>
                      <a:pPr marL="46355" marR="1099185" indent="223520" algn="l">
                        <a:lnSpc>
                          <a:spcPct val="100000"/>
                        </a:lnSpc>
                        <a:spcBef>
                          <a:spcPts val="95"/>
                        </a:spcBef>
                        <a:buSzPct val="120000"/>
                        <a:buFont typeface="Symbol"/>
                        <a:buChar char=""/>
                        <a:tabLst>
                          <a:tab pos="269875" algn="l"/>
                        </a:tabLst>
                      </a:pPr>
                      <a:r>
                        <a:rPr sz="1800" dirty="0">
                          <a:solidFill>
                            <a:srgbClr val="212A35"/>
                          </a:solidFill>
                          <a:latin typeface="+mn-lt"/>
                          <a:cs typeface="Arial MT"/>
                        </a:rPr>
                        <a:t>Desarrollar</a:t>
                      </a:r>
                      <a:r>
                        <a:rPr sz="1800" spc="375" dirty="0">
                          <a:solidFill>
                            <a:srgbClr val="212A35"/>
                          </a:solidFill>
                          <a:latin typeface="+mn-lt"/>
                          <a:cs typeface="Arial MT"/>
                        </a:rPr>
                        <a:t> </a:t>
                      </a:r>
                      <a:r>
                        <a:rPr sz="1800" dirty="0">
                          <a:solidFill>
                            <a:srgbClr val="212A35"/>
                          </a:solidFill>
                          <a:latin typeface="+mn-lt"/>
                          <a:cs typeface="Arial MT"/>
                        </a:rPr>
                        <a:t>competencias</a:t>
                      </a:r>
                      <a:r>
                        <a:rPr sz="1800" spc="375" dirty="0">
                          <a:solidFill>
                            <a:srgbClr val="212A35"/>
                          </a:solidFill>
                          <a:latin typeface="+mn-lt"/>
                          <a:cs typeface="Arial MT"/>
                        </a:rPr>
                        <a:t> </a:t>
                      </a:r>
                      <a:r>
                        <a:rPr sz="1800" dirty="0">
                          <a:solidFill>
                            <a:srgbClr val="212A35"/>
                          </a:solidFill>
                          <a:latin typeface="+mn-lt"/>
                          <a:cs typeface="Arial MT"/>
                        </a:rPr>
                        <a:t>de</a:t>
                      </a:r>
                      <a:r>
                        <a:rPr sz="1800" spc="370" dirty="0">
                          <a:solidFill>
                            <a:srgbClr val="212A35"/>
                          </a:solidFill>
                          <a:latin typeface="+mn-lt"/>
                          <a:cs typeface="Arial MT"/>
                        </a:rPr>
                        <a:t> </a:t>
                      </a:r>
                      <a:r>
                        <a:rPr sz="1800" dirty="0">
                          <a:solidFill>
                            <a:srgbClr val="212A35"/>
                          </a:solidFill>
                          <a:latin typeface="+mn-lt"/>
                          <a:cs typeface="Arial MT"/>
                        </a:rPr>
                        <a:t>matemáticas</a:t>
                      </a:r>
                      <a:r>
                        <a:rPr sz="1800" spc="375" dirty="0">
                          <a:solidFill>
                            <a:srgbClr val="212A35"/>
                          </a:solidFill>
                          <a:latin typeface="+mn-lt"/>
                          <a:cs typeface="Arial MT"/>
                        </a:rPr>
                        <a:t> </a:t>
                      </a:r>
                      <a:r>
                        <a:rPr sz="1800" dirty="0">
                          <a:solidFill>
                            <a:srgbClr val="212A35"/>
                          </a:solidFill>
                          <a:latin typeface="+mn-lt"/>
                          <a:cs typeface="Arial MT"/>
                        </a:rPr>
                        <a:t>en</a:t>
                      </a:r>
                      <a:r>
                        <a:rPr sz="1800" spc="355" dirty="0">
                          <a:solidFill>
                            <a:srgbClr val="212A35"/>
                          </a:solidFill>
                          <a:latin typeface="+mn-lt"/>
                          <a:cs typeface="Arial MT"/>
                        </a:rPr>
                        <a:t> </a:t>
                      </a:r>
                      <a:r>
                        <a:rPr sz="1800" dirty="0">
                          <a:solidFill>
                            <a:srgbClr val="212A35"/>
                          </a:solidFill>
                          <a:latin typeface="+mn-lt"/>
                          <a:cs typeface="Arial MT"/>
                        </a:rPr>
                        <a:t>los</a:t>
                      </a:r>
                      <a:r>
                        <a:rPr sz="1800" spc="400" dirty="0">
                          <a:solidFill>
                            <a:srgbClr val="212A35"/>
                          </a:solidFill>
                          <a:latin typeface="+mn-lt"/>
                          <a:cs typeface="Arial MT"/>
                        </a:rPr>
                        <a:t> </a:t>
                      </a:r>
                      <a:r>
                        <a:rPr sz="1800" dirty="0">
                          <a:solidFill>
                            <a:srgbClr val="212A35"/>
                          </a:solidFill>
                          <a:latin typeface="+mn-lt"/>
                          <a:cs typeface="Arial MT"/>
                        </a:rPr>
                        <a:t>estudiantes</a:t>
                      </a:r>
                      <a:r>
                        <a:rPr sz="1800" spc="380" dirty="0">
                          <a:solidFill>
                            <a:srgbClr val="212A35"/>
                          </a:solidFill>
                          <a:latin typeface="+mn-lt"/>
                          <a:cs typeface="Arial MT"/>
                        </a:rPr>
                        <a:t> </a:t>
                      </a:r>
                      <a:r>
                        <a:rPr sz="1800" dirty="0">
                          <a:solidFill>
                            <a:srgbClr val="212A35"/>
                          </a:solidFill>
                          <a:latin typeface="+mn-lt"/>
                          <a:cs typeface="Arial MT"/>
                        </a:rPr>
                        <a:t>(resolución</a:t>
                      </a:r>
                      <a:r>
                        <a:rPr sz="1800" spc="350" dirty="0">
                          <a:solidFill>
                            <a:srgbClr val="212A35"/>
                          </a:solidFill>
                          <a:latin typeface="+mn-lt"/>
                          <a:cs typeface="Arial MT"/>
                        </a:rPr>
                        <a:t> </a:t>
                      </a:r>
                      <a:r>
                        <a:rPr sz="1800" dirty="0">
                          <a:solidFill>
                            <a:srgbClr val="212A35"/>
                          </a:solidFill>
                          <a:latin typeface="+mn-lt"/>
                          <a:cs typeface="Arial MT"/>
                        </a:rPr>
                        <a:t>de </a:t>
                      </a:r>
                      <a:r>
                        <a:rPr sz="1800" spc="-10" dirty="0">
                          <a:solidFill>
                            <a:srgbClr val="212A35"/>
                          </a:solidFill>
                          <a:latin typeface="+mn-lt"/>
                          <a:cs typeface="Arial MT"/>
                        </a:rPr>
                        <a:t>problemas, </a:t>
                      </a:r>
                      <a:r>
                        <a:rPr sz="1800" dirty="0">
                          <a:solidFill>
                            <a:srgbClr val="212A35"/>
                          </a:solidFill>
                          <a:latin typeface="+mn-lt"/>
                          <a:cs typeface="Arial MT"/>
                        </a:rPr>
                        <a:t>razonamiento</a:t>
                      </a:r>
                      <a:r>
                        <a:rPr sz="1800" spc="10" dirty="0">
                          <a:solidFill>
                            <a:srgbClr val="212A35"/>
                          </a:solidFill>
                          <a:latin typeface="+mn-lt"/>
                          <a:cs typeface="Arial MT"/>
                        </a:rPr>
                        <a:t> </a:t>
                      </a:r>
                      <a:r>
                        <a:rPr sz="1800" dirty="0">
                          <a:solidFill>
                            <a:srgbClr val="212A35"/>
                          </a:solidFill>
                          <a:latin typeface="+mn-lt"/>
                          <a:cs typeface="Arial MT"/>
                        </a:rPr>
                        <a:t>y</a:t>
                      </a:r>
                      <a:r>
                        <a:rPr sz="1800" spc="-20" dirty="0">
                          <a:solidFill>
                            <a:srgbClr val="212A35"/>
                          </a:solidFill>
                          <a:latin typeface="+mn-lt"/>
                          <a:cs typeface="Arial MT"/>
                        </a:rPr>
                        <a:t> </a:t>
                      </a:r>
                      <a:r>
                        <a:rPr sz="1800" spc="-10" dirty="0">
                          <a:solidFill>
                            <a:srgbClr val="212A35"/>
                          </a:solidFill>
                          <a:latin typeface="+mn-lt"/>
                          <a:cs typeface="Arial MT"/>
                        </a:rPr>
                        <a:t>comunicación)</a:t>
                      </a:r>
                      <a:endParaRPr sz="1800" dirty="0">
                        <a:latin typeface="+mn-lt"/>
                        <a:cs typeface="Arial MT"/>
                      </a:endParaRPr>
                    </a:p>
                    <a:p>
                      <a:pPr marL="269875" indent="-223520" algn="l">
                        <a:lnSpc>
                          <a:spcPct val="100000"/>
                        </a:lnSpc>
                        <a:buSzPct val="120000"/>
                        <a:buFont typeface="Symbol"/>
                        <a:buChar char=""/>
                        <a:tabLst>
                          <a:tab pos="269875" algn="l"/>
                        </a:tabLst>
                      </a:pPr>
                      <a:r>
                        <a:rPr sz="1800" dirty="0">
                          <a:solidFill>
                            <a:srgbClr val="212A35"/>
                          </a:solidFill>
                          <a:latin typeface="+mn-lt"/>
                          <a:cs typeface="Arial MT"/>
                        </a:rPr>
                        <a:t>Interpretar</a:t>
                      </a:r>
                      <a:r>
                        <a:rPr sz="1800" spc="-40" dirty="0">
                          <a:solidFill>
                            <a:srgbClr val="212A35"/>
                          </a:solidFill>
                          <a:latin typeface="+mn-lt"/>
                          <a:cs typeface="Arial MT"/>
                        </a:rPr>
                        <a:t> </a:t>
                      </a:r>
                      <a:r>
                        <a:rPr sz="1800" dirty="0">
                          <a:solidFill>
                            <a:srgbClr val="212A35"/>
                          </a:solidFill>
                          <a:latin typeface="+mn-lt"/>
                          <a:cs typeface="Arial MT"/>
                        </a:rPr>
                        <a:t>gráficos</a:t>
                      </a:r>
                      <a:r>
                        <a:rPr sz="1800" spc="-25" dirty="0">
                          <a:solidFill>
                            <a:srgbClr val="212A35"/>
                          </a:solidFill>
                          <a:latin typeface="+mn-lt"/>
                          <a:cs typeface="Arial MT"/>
                        </a:rPr>
                        <a:t> </a:t>
                      </a:r>
                      <a:r>
                        <a:rPr sz="1800" dirty="0">
                          <a:solidFill>
                            <a:srgbClr val="212A35"/>
                          </a:solidFill>
                          <a:latin typeface="+mn-lt"/>
                          <a:cs typeface="Arial MT"/>
                        </a:rPr>
                        <a:t>y</a:t>
                      </a:r>
                      <a:r>
                        <a:rPr sz="1800" spc="-50" dirty="0">
                          <a:solidFill>
                            <a:srgbClr val="212A35"/>
                          </a:solidFill>
                          <a:latin typeface="+mn-lt"/>
                          <a:cs typeface="Arial MT"/>
                        </a:rPr>
                        <a:t> </a:t>
                      </a:r>
                      <a:r>
                        <a:rPr sz="1800" spc="-10" dirty="0">
                          <a:solidFill>
                            <a:srgbClr val="212A35"/>
                          </a:solidFill>
                          <a:latin typeface="+mn-lt"/>
                          <a:cs typeface="Arial MT"/>
                        </a:rPr>
                        <a:t>tablas.</a:t>
                      </a:r>
                      <a:endParaRPr sz="1800" dirty="0">
                        <a:latin typeface="+mn-lt"/>
                        <a:cs typeface="Arial MT"/>
                      </a:endParaRPr>
                    </a:p>
                    <a:p>
                      <a:pPr marL="269875" indent="-223520" algn="l">
                        <a:lnSpc>
                          <a:spcPct val="100000"/>
                        </a:lnSpc>
                        <a:buSzPct val="120000"/>
                        <a:buFont typeface="Symbol"/>
                        <a:buChar char=""/>
                        <a:tabLst>
                          <a:tab pos="269875" algn="l"/>
                        </a:tabLst>
                      </a:pPr>
                      <a:r>
                        <a:rPr sz="1800" dirty="0">
                          <a:solidFill>
                            <a:srgbClr val="212A35"/>
                          </a:solidFill>
                          <a:latin typeface="+mn-lt"/>
                          <a:cs typeface="Arial MT"/>
                        </a:rPr>
                        <a:t>Resolver</a:t>
                      </a:r>
                      <a:r>
                        <a:rPr sz="1800" spc="-20" dirty="0">
                          <a:solidFill>
                            <a:srgbClr val="212A35"/>
                          </a:solidFill>
                          <a:latin typeface="+mn-lt"/>
                          <a:cs typeface="Arial MT"/>
                        </a:rPr>
                        <a:t> </a:t>
                      </a:r>
                      <a:r>
                        <a:rPr sz="1800" dirty="0">
                          <a:solidFill>
                            <a:srgbClr val="212A35"/>
                          </a:solidFill>
                          <a:latin typeface="+mn-lt"/>
                          <a:cs typeface="Arial MT"/>
                        </a:rPr>
                        <a:t>problemas</a:t>
                      </a:r>
                      <a:r>
                        <a:rPr sz="1800" spc="-15" dirty="0">
                          <a:solidFill>
                            <a:srgbClr val="212A35"/>
                          </a:solidFill>
                          <a:latin typeface="+mn-lt"/>
                          <a:cs typeface="Arial MT"/>
                        </a:rPr>
                        <a:t> </a:t>
                      </a:r>
                      <a:r>
                        <a:rPr sz="1800" dirty="0">
                          <a:solidFill>
                            <a:srgbClr val="212A35"/>
                          </a:solidFill>
                          <a:latin typeface="+mn-lt"/>
                          <a:cs typeface="Arial MT"/>
                        </a:rPr>
                        <a:t>que</a:t>
                      </a:r>
                      <a:r>
                        <a:rPr sz="1800" spc="-20" dirty="0">
                          <a:solidFill>
                            <a:srgbClr val="212A35"/>
                          </a:solidFill>
                          <a:latin typeface="+mn-lt"/>
                          <a:cs typeface="Arial MT"/>
                        </a:rPr>
                        <a:t> </a:t>
                      </a:r>
                      <a:r>
                        <a:rPr sz="1800" dirty="0">
                          <a:solidFill>
                            <a:srgbClr val="212A35"/>
                          </a:solidFill>
                          <a:latin typeface="+mn-lt"/>
                          <a:cs typeface="Arial MT"/>
                        </a:rPr>
                        <a:t>requieran</a:t>
                      </a:r>
                      <a:r>
                        <a:rPr sz="1800" spc="-15" dirty="0">
                          <a:solidFill>
                            <a:srgbClr val="212A35"/>
                          </a:solidFill>
                          <a:latin typeface="+mn-lt"/>
                          <a:cs typeface="Arial MT"/>
                        </a:rPr>
                        <a:t> </a:t>
                      </a:r>
                      <a:r>
                        <a:rPr sz="1800" dirty="0">
                          <a:solidFill>
                            <a:srgbClr val="212A35"/>
                          </a:solidFill>
                          <a:latin typeface="+mn-lt"/>
                          <a:cs typeface="Arial MT"/>
                        </a:rPr>
                        <a:t>el</a:t>
                      </a:r>
                      <a:r>
                        <a:rPr sz="1800" spc="10" dirty="0">
                          <a:solidFill>
                            <a:srgbClr val="212A35"/>
                          </a:solidFill>
                          <a:latin typeface="+mn-lt"/>
                          <a:cs typeface="Arial MT"/>
                        </a:rPr>
                        <a:t> </a:t>
                      </a:r>
                      <a:r>
                        <a:rPr sz="1800" dirty="0">
                          <a:solidFill>
                            <a:srgbClr val="212A35"/>
                          </a:solidFill>
                          <a:latin typeface="+mn-lt"/>
                          <a:cs typeface="Arial MT"/>
                        </a:rPr>
                        <a:t>uso</a:t>
                      </a:r>
                      <a:r>
                        <a:rPr sz="1800" spc="-20" dirty="0">
                          <a:solidFill>
                            <a:srgbClr val="212A35"/>
                          </a:solidFill>
                          <a:latin typeface="+mn-lt"/>
                          <a:cs typeface="Arial MT"/>
                        </a:rPr>
                        <a:t> </a:t>
                      </a:r>
                      <a:r>
                        <a:rPr sz="1800" dirty="0">
                          <a:solidFill>
                            <a:srgbClr val="212A35"/>
                          </a:solidFill>
                          <a:latin typeface="+mn-lt"/>
                          <a:cs typeface="Arial MT"/>
                        </a:rPr>
                        <a:t>de</a:t>
                      </a:r>
                      <a:r>
                        <a:rPr sz="1800" spc="-20" dirty="0">
                          <a:solidFill>
                            <a:srgbClr val="212A35"/>
                          </a:solidFill>
                          <a:latin typeface="+mn-lt"/>
                          <a:cs typeface="Arial MT"/>
                        </a:rPr>
                        <a:t> </a:t>
                      </a:r>
                      <a:r>
                        <a:rPr sz="1800" dirty="0">
                          <a:solidFill>
                            <a:srgbClr val="212A35"/>
                          </a:solidFill>
                          <a:latin typeface="+mn-lt"/>
                          <a:cs typeface="Arial MT"/>
                        </a:rPr>
                        <a:t>distribución</a:t>
                      </a:r>
                      <a:r>
                        <a:rPr sz="1800" spc="-15" dirty="0">
                          <a:solidFill>
                            <a:srgbClr val="212A35"/>
                          </a:solidFill>
                          <a:latin typeface="+mn-lt"/>
                          <a:cs typeface="Arial MT"/>
                        </a:rPr>
                        <a:t> </a:t>
                      </a:r>
                      <a:r>
                        <a:rPr sz="1800" dirty="0">
                          <a:solidFill>
                            <a:srgbClr val="212A35"/>
                          </a:solidFill>
                          <a:latin typeface="+mn-lt"/>
                          <a:cs typeface="Arial MT"/>
                        </a:rPr>
                        <a:t>de</a:t>
                      </a:r>
                      <a:r>
                        <a:rPr sz="1800" spc="-40" dirty="0">
                          <a:solidFill>
                            <a:srgbClr val="212A35"/>
                          </a:solidFill>
                          <a:latin typeface="+mn-lt"/>
                          <a:cs typeface="Arial MT"/>
                        </a:rPr>
                        <a:t> </a:t>
                      </a:r>
                      <a:r>
                        <a:rPr sz="1800" dirty="0">
                          <a:solidFill>
                            <a:srgbClr val="212A35"/>
                          </a:solidFill>
                          <a:latin typeface="+mn-lt"/>
                          <a:cs typeface="Arial MT"/>
                        </a:rPr>
                        <a:t>datos</a:t>
                      </a:r>
                      <a:r>
                        <a:rPr sz="1800" spc="-20" dirty="0">
                          <a:solidFill>
                            <a:srgbClr val="212A35"/>
                          </a:solidFill>
                          <a:latin typeface="+mn-lt"/>
                          <a:cs typeface="Arial MT"/>
                        </a:rPr>
                        <a:t> </a:t>
                      </a:r>
                      <a:r>
                        <a:rPr sz="1800" dirty="0">
                          <a:solidFill>
                            <a:srgbClr val="212A35"/>
                          </a:solidFill>
                          <a:latin typeface="+mn-lt"/>
                          <a:cs typeface="Arial MT"/>
                        </a:rPr>
                        <a:t>o</a:t>
                      </a:r>
                      <a:r>
                        <a:rPr sz="1800" spc="-25" dirty="0">
                          <a:solidFill>
                            <a:srgbClr val="212A35"/>
                          </a:solidFill>
                          <a:latin typeface="+mn-lt"/>
                          <a:cs typeface="Arial MT"/>
                        </a:rPr>
                        <a:t> </a:t>
                      </a:r>
                      <a:r>
                        <a:rPr sz="1800" spc="-10" dirty="0" err="1">
                          <a:solidFill>
                            <a:srgbClr val="212A35"/>
                          </a:solidFill>
                          <a:latin typeface="+mn-lt"/>
                          <a:cs typeface="Arial MT"/>
                        </a:rPr>
                        <a:t>medidas</a:t>
                      </a:r>
                      <a:r>
                        <a:rPr lang="es-ES" sz="1800" spc="-10" dirty="0">
                          <a:solidFill>
                            <a:srgbClr val="212A35"/>
                          </a:solidFill>
                          <a:latin typeface="+mn-lt"/>
                          <a:cs typeface="Arial MT"/>
                        </a:rPr>
                        <a:t> </a:t>
                      </a:r>
                      <a:r>
                        <a:rPr sz="1800" spc="-10" dirty="0" err="1">
                          <a:solidFill>
                            <a:srgbClr val="212A35"/>
                          </a:solidFill>
                          <a:latin typeface="+mn-lt"/>
                          <a:cs typeface="Arial MT"/>
                        </a:rPr>
                        <a:t>estadísticas</a:t>
                      </a:r>
                      <a:endParaRPr sz="1800" dirty="0">
                        <a:latin typeface="+mn-lt"/>
                        <a:cs typeface="Arial MT"/>
                      </a:endParaRPr>
                    </a:p>
                    <a:p>
                      <a:pPr marL="269875" indent="-223520" algn="l">
                        <a:lnSpc>
                          <a:spcPct val="100000"/>
                        </a:lnSpc>
                        <a:buSzPct val="120000"/>
                        <a:buFont typeface="Symbol"/>
                        <a:buChar char=""/>
                        <a:tabLst>
                          <a:tab pos="269875" algn="l"/>
                        </a:tabLst>
                      </a:pPr>
                      <a:r>
                        <a:rPr sz="1800" dirty="0">
                          <a:solidFill>
                            <a:srgbClr val="212A35"/>
                          </a:solidFill>
                          <a:latin typeface="+mn-lt"/>
                          <a:cs typeface="Arial MT"/>
                        </a:rPr>
                        <a:t>Expresar</a:t>
                      </a:r>
                      <a:r>
                        <a:rPr sz="1800" spc="-20" dirty="0">
                          <a:solidFill>
                            <a:srgbClr val="212A35"/>
                          </a:solidFill>
                          <a:latin typeface="+mn-lt"/>
                          <a:cs typeface="Arial MT"/>
                        </a:rPr>
                        <a:t> </a:t>
                      </a:r>
                      <a:r>
                        <a:rPr sz="1800" dirty="0">
                          <a:solidFill>
                            <a:srgbClr val="212A35"/>
                          </a:solidFill>
                          <a:latin typeface="+mn-lt"/>
                          <a:cs typeface="Arial MT"/>
                        </a:rPr>
                        <a:t>la</a:t>
                      </a:r>
                      <a:r>
                        <a:rPr sz="1800" spc="-45" dirty="0">
                          <a:solidFill>
                            <a:srgbClr val="212A35"/>
                          </a:solidFill>
                          <a:latin typeface="+mn-lt"/>
                          <a:cs typeface="Arial MT"/>
                        </a:rPr>
                        <a:t> </a:t>
                      </a:r>
                      <a:r>
                        <a:rPr sz="1800" dirty="0">
                          <a:solidFill>
                            <a:srgbClr val="212A35"/>
                          </a:solidFill>
                          <a:latin typeface="+mn-lt"/>
                          <a:cs typeface="Arial MT"/>
                        </a:rPr>
                        <a:t>probabilidad de</a:t>
                      </a:r>
                      <a:r>
                        <a:rPr sz="1800" spc="-20" dirty="0">
                          <a:solidFill>
                            <a:srgbClr val="212A35"/>
                          </a:solidFill>
                          <a:latin typeface="+mn-lt"/>
                          <a:cs typeface="Arial MT"/>
                        </a:rPr>
                        <a:t> </a:t>
                      </a:r>
                      <a:r>
                        <a:rPr sz="1800" dirty="0">
                          <a:solidFill>
                            <a:srgbClr val="212A35"/>
                          </a:solidFill>
                          <a:latin typeface="+mn-lt"/>
                          <a:cs typeface="Arial MT"/>
                        </a:rPr>
                        <a:t>un</a:t>
                      </a:r>
                      <a:r>
                        <a:rPr sz="1800" spc="-45" dirty="0">
                          <a:solidFill>
                            <a:srgbClr val="212A35"/>
                          </a:solidFill>
                          <a:latin typeface="+mn-lt"/>
                          <a:cs typeface="Arial MT"/>
                        </a:rPr>
                        <a:t> </a:t>
                      </a:r>
                      <a:r>
                        <a:rPr sz="1800" spc="-10" dirty="0">
                          <a:solidFill>
                            <a:srgbClr val="212A35"/>
                          </a:solidFill>
                          <a:latin typeface="+mn-lt"/>
                          <a:cs typeface="Arial MT"/>
                        </a:rPr>
                        <a:t>evento.</a:t>
                      </a:r>
                      <a:endParaRPr sz="1800" dirty="0">
                        <a:latin typeface="+mn-lt"/>
                        <a:cs typeface="Arial MT"/>
                      </a:endParaRPr>
                    </a:p>
                    <a:p>
                      <a:pPr marL="269875" indent="-223520" algn="l">
                        <a:lnSpc>
                          <a:spcPct val="100000"/>
                        </a:lnSpc>
                        <a:buSzPct val="120000"/>
                        <a:buFont typeface="Symbol"/>
                        <a:buChar char=""/>
                        <a:tabLst>
                          <a:tab pos="269875" algn="l"/>
                        </a:tabLst>
                      </a:pPr>
                      <a:r>
                        <a:rPr sz="1800" spc="-10" dirty="0">
                          <a:solidFill>
                            <a:srgbClr val="212A35"/>
                          </a:solidFill>
                          <a:latin typeface="+mn-lt"/>
                          <a:cs typeface="Arial MT"/>
                        </a:rPr>
                        <a:t>Realizar</a:t>
                      </a:r>
                      <a:r>
                        <a:rPr sz="1800" spc="-40" dirty="0">
                          <a:solidFill>
                            <a:srgbClr val="212A35"/>
                          </a:solidFill>
                          <a:latin typeface="+mn-lt"/>
                          <a:cs typeface="Arial MT"/>
                        </a:rPr>
                        <a:t> </a:t>
                      </a:r>
                      <a:r>
                        <a:rPr sz="1800" dirty="0">
                          <a:solidFill>
                            <a:srgbClr val="212A35"/>
                          </a:solidFill>
                          <a:latin typeface="+mn-lt"/>
                          <a:cs typeface="Arial MT"/>
                        </a:rPr>
                        <a:t>combinaciones</a:t>
                      </a:r>
                      <a:r>
                        <a:rPr sz="1800" spc="-35" dirty="0">
                          <a:solidFill>
                            <a:srgbClr val="212A35"/>
                          </a:solidFill>
                          <a:latin typeface="+mn-lt"/>
                          <a:cs typeface="Arial MT"/>
                        </a:rPr>
                        <a:t> </a:t>
                      </a:r>
                      <a:r>
                        <a:rPr sz="1800" dirty="0">
                          <a:solidFill>
                            <a:srgbClr val="212A35"/>
                          </a:solidFill>
                          <a:latin typeface="+mn-lt"/>
                          <a:cs typeface="Arial MT"/>
                        </a:rPr>
                        <a:t>y</a:t>
                      </a:r>
                      <a:r>
                        <a:rPr sz="1800" spc="-50" dirty="0">
                          <a:solidFill>
                            <a:srgbClr val="212A35"/>
                          </a:solidFill>
                          <a:latin typeface="+mn-lt"/>
                          <a:cs typeface="Arial MT"/>
                        </a:rPr>
                        <a:t> </a:t>
                      </a:r>
                      <a:r>
                        <a:rPr sz="1800" dirty="0">
                          <a:solidFill>
                            <a:srgbClr val="212A35"/>
                          </a:solidFill>
                          <a:latin typeface="+mn-lt"/>
                          <a:cs typeface="Arial MT"/>
                        </a:rPr>
                        <a:t>permutaciones</a:t>
                      </a:r>
                      <a:r>
                        <a:rPr sz="1800" spc="-35" dirty="0">
                          <a:solidFill>
                            <a:srgbClr val="212A35"/>
                          </a:solidFill>
                          <a:latin typeface="+mn-lt"/>
                          <a:cs typeface="Arial MT"/>
                        </a:rPr>
                        <a:t> </a:t>
                      </a:r>
                      <a:r>
                        <a:rPr sz="1800" dirty="0">
                          <a:solidFill>
                            <a:srgbClr val="212A35"/>
                          </a:solidFill>
                          <a:latin typeface="+mn-lt"/>
                          <a:cs typeface="Arial MT"/>
                        </a:rPr>
                        <a:t>para</a:t>
                      </a:r>
                      <a:r>
                        <a:rPr sz="1800" spc="-65" dirty="0">
                          <a:solidFill>
                            <a:srgbClr val="212A35"/>
                          </a:solidFill>
                          <a:latin typeface="+mn-lt"/>
                          <a:cs typeface="Arial MT"/>
                        </a:rPr>
                        <a:t> </a:t>
                      </a:r>
                      <a:r>
                        <a:rPr sz="1800" dirty="0">
                          <a:solidFill>
                            <a:srgbClr val="212A35"/>
                          </a:solidFill>
                          <a:latin typeface="+mn-lt"/>
                          <a:cs typeface="Arial MT"/>
                        </a:rPr>
                        <a:t>calcular</a:t>
                      </a:r>
                      <a:r>
                        <a:rPr sz="1800" spc="-30" dirty="0">
                          <a:solidFill>
                            <a:srgbClr val="212A35"/>
                          </a:solidFill>
                          <a:latin typeface="+mn-lt"/>
                          <a:cs typeface="Arial MT"/>
                        </a:rPr>
                        <a:t> </a:t>
                      </a:r>
                      <a:r>
                        <a:rPr sz="1800" dirty="0">
                          <a:solidFill>
                            <a:srgbClr val="212A35"/>
                          </a:solidFill>
                          <a:latin typeface="+mn-lt"/>
                          <a:cs typeface="Arial MT"/>
                        </a:rPr>
                        <a:t>casos</a:t>
                      </a:r>
                      <a:r>
                        <a:rPr sz="1800" spc="-50" dirty="0">
                          <a:solidFill>
                            <a:srgbClr val="212A35"/>
                          </a:solidFill>
                          <a:latin typeface="+mn-lt"/>
                          <a:cs typeface="Arial MT"/>
                        </a:rPr>
                        <a:t> </a:t>
                      </a:r>
                      <a:r>
                        <a:rPr sz="1800" dirty="0">
                          <a:solidFill>
                            <a:srgbClr val="212A35"/>
                          </a:solidFill>
                          <a:latin typeface="+mn-lt"/>
                          <a:cs typeface="Arial MT"/>
                        </a:rPr>
                        <a:t>favorables</a:t>
                      </a:r>
                      <a:r>
                        <a:rPr sz="1800" spc="-35" dirty="0">
                          <a:solidFill>
                            <a:srgbClr val="212A35"/>
                          </a:solidFill>
                          <a:latin typeface="+mn-lt"/>
                          <a:cs typeface="Arial MT"/>
                        </a:rPr>
                        <a:t> </a:t>
                      </a:r>
                      <a:r>
                        <a:rPr sz="1800" dirty="0">
                          <a:solidFill>
                            <a:srgbClr val="212A35"/>
                          </a:solidFill>
                          <a:latin typeface="+mn-lt"/>
                          <a:cs typeface="Arial MT"/>
                        </a:rPr>
                        <a:t>o</a:t>
                      </a:r>
                      <a:r>
                        <a:rPr sz="1800" spc="-45" dirty="0">
                          <a:solidFill>
                            <a:srgbClr val="212A35"/>
                          </a:solidFill>
                          <a:latin typeface="+mn-lt"/>
                          <a:cs typeface="Arial MT"/>
                        </a:rPr>
                        <a:t> </a:t>
                      </a:r>
                      <a:r>
                        <a:rPr sz="1800" dirty="0">
                          <a:solidFill>
                            <a:srgbClr val="212A35"/>
                          </a:solidFill>
                          <a:latin typeface="+mn-lt"/>
                          <a:cs typeface="Arial MT"/>
                        </a:rPr>
                        <a:t>posibles</a:t>
                      </a:r>
                      <a:r>
                        <a:rPr sz="1800" spc="-40" dirty="0">
                          <a:solidFill>
                            <a:srgbClr val="212A35"/>
                          </a:solidFill>
                          <a:latin typeface="+mn-lt"/>
                          <a:cs typeface="Arial MT"/>
                        </a:rPr>
                        <a:t> </a:t>
                      </a:r>
                      <a:r>
                        <a:rPr sz="1800" dirty="0">
                          <a:solidFill>
                            <a:srgbClr val="212A35"/>
                          </a:solidFill>
                          <a:latin typeface="+mn-lt"/>
                          <a:cs typeface="Arial MT"/>
                        </a:rPr>
                        <a:t>encontextos</a:t>
                      </a:r>
                      <a:r>
                        <a:rPr sz="1800" spc="-25" dirty="0">
                          <a:solidFill>
                            <a:srgbClr val="212A35"/>
                          </a:solidFill>
                          <a:latin typeface="+mn-lt"/>
                          <a:cs typeface="Arial MT"/>
                        </a:rPr>
                        <a:t> </a:t>
                      </a:r>
                      <a:r>
                        <a:rPr sz="1800" spc="-10" dirty="0">
                          <a:solidFill>
                            <a:srgbClr val="212A35"/>
                          </a:solidFill>
                          <a:latin typeface="+mn-lt"/>
                          <a:cs typeface="Arial MT"/>
                        </a:rPr>
                        <a:t>aplicados.</a:t>
                      </a:r>
                      <a:endParaRPr sz="1800" dirty="0">
                        <a:latin typeface="+mn-lt"/>
                        <a:cs typeface="Arial MT"/>
                      </a:endParaRPr>
                    </a:p>
                    <a:p>
                      <a:pPr marL="269875" indent="-223520" algn="l">
                        <a:lnSpc>
                          <a:spcPct val="100000"/>
                        </a:lnSpc>
                        <a:buSzPct val="120000"/>
                        <a:buFont typeface="Symbol"/>
                        <a:buChar char=""/>
                        <a:tabLst>
                          <a:tab pos="269875" algn="l"/>
                        </a:tabLst>
                      </a:pPr>
                      <a:r>
                        <a:rPr sz="1800" dirty="0">
                          <a:solidFill>
                            <a:srgbClr val="212A35"/>
                          </a:solidFill>
                          <a:latin typeface="+mn-lt"/>
                          <a:cs typeface="Arial MT"/>
                        </a:rPr>
                        <a:t>Analizar</a:t>
                      </a:r>
                      <a:r>
                        <a:rPr sz="1800" spc="-65" dirty="0">
                          <a:solidFill>
                            <a:srgbClr val="212A35"/>
                          </a:solidFill>
                          <a:latin typeface="+mn-lt"/>
                          <a:cs typeface="Arial MT"/>
                        </a:rPr>
                        <a:t> </a:t>
                      </a:r>
                      <a:r>
                        <a:rPr sz="1800" dirty="0">
                          <a:solidFill>
                            <a:srgbClr val="212A35"/>
                          </a:solidFill>
                          <a:latin typeface="+mn-lt"/>
                          <a:cs typeface="Arial MT"/>
                        </a:rPr>
                        <a:t>figuras</a:t>
                      </a:r>
                      <a:r>
                        <a:rPr sz="1800" spc="-50" dirty="0">
                          <a:solidFill>
                            <a:srgbClr val="212A35"/>
                          </a:solidFill>
                          <a:latin typeface="+mn-lt"/>
                          <a:cs typeface="Arial MT"/>
                        </a:rPr>
                        <a:t> </a:t>
                      </a:r>
                      <a:r>
                        <a:rPr sz="1800" spc="-10" dirty="0">
                          <a:solidFill>
                            <a:srgbClr val="212A35"/>
                          </a:solidFill>
                          <a:latin typeface="+mn-lt"/>
                          <a:cs typeface="Arial MT"/>
                        </a:rPr>
                        <a:t>geométricas.</a:t>
                      </a:r>
                      <a:endParaRPr sz="1800" dirty="0">
                        <a:latin typeface="+mn-lt"/>
                        <a:cs typeface="Arial MT"/>
                      </a:endParaRPr>
                    </a:p>
                    <a:p>
                      <a:pPr marL="269875" indent="-223520" algn="l">
                        <a:lnSpc>
                          <a:spcPct val="100000"/>
                        </a:lnSpc>
                        <a:buSzPct val="120000"/>
                        <a:buFont typeface="Symbol"/>
                        <a:buChar char=""/>
                        <a:tabLst>
                          <a:tab pos="269875" algn="l"/>
                        </a:tabLst>
                      </a:pPr>
                      <a:r>
                        <a:rPr sz="1800" dirty="0">
                          <a:solidFill>
                            <a:srgbClr val="212A35"/>
                          </a:solidFill>
                          <a:latin typeface="+mn-lt"/>
                          <a:cs typeface="Arial MT"/>
                        </a:rPr>
                        <a:t>Señalar</a:t>
                      </a:r>
                      <a:r>
                        <a:rPr sz="1800" spc="-35" dirty="0">
                          <a:solidFill>
                            <a:srgbClr val="212A35"/>
                          </a:solidFill>
                          <a:latin typeface="+mn-lt"/>
                          <a:cs typeface="Arial MT"/>
                        </a:rPr>
                        <a:t> </a:t>
                      </a:r>
                      <a:r>
                        <a:rPr sz="1800" dirty="0">
                          <a:solidFill>
                            <a:srgbClr val="212A35"/>
                          </a:solidFill>
                          <a:latin typeface="+mn-lt"/>
                          <a:cs typeface="Arial MT"/>
                        </a:rPr>
                        <a:t>los</a:t>
                      </a:r>
                      <a:r>
                        <a:rPr sz="1800" spc="-40" dirty="0">
                          <a:solidFill>
                            <a:srgbClr val="212A35"/>
                          </a:solidFill>
                          <a:latin typeface="+mn-lt"/>
                          <a:cs typeface="Arial MT"/>
                        </a:rPr>
                        <a:t> </a:t>
                      </a:r>
                      <a:r>
                        <a:rPr sz="1800" dirty="0">
                          <a:solidFill>
                            <a:srgbClr val="212A35"/>
                          </a:solidFill>
                          <a:latin typeface="+mn-lt"/>
                          <a:cs typeface="Arial MT"/>
                        </a:rPr>
                        <a:t>atributos</a:t>
                      </a:r>
                      <a:r>
                        <a:rPr sz="1800" spc="-35" dirty="0">
                          <a:solidFill>
                            <a:srgbClr val="212A35"/>
                          </a:solidFill>
                          <a:latin typeface="+mn-lt"/>
                          <a:cs typeface="Arial MT"/>
                        </a:rPr>
                        <a:t> </a:t>
                      </a:r>
                      <a:r>
                        <a:rPr sz="1800" dirty="0">
                          <a:solidFill>
                            <a:srgbClr val="212A35"/>
                          </a:solidFill>
                          <a:latin typeface="+mn-lt"/>
                          <a:cs typeface="Arial MT"/>
                        </a:rPr>
                        <a:t>medibles</a:t>
                      </a:r>
                      <a:r>
                        <a:rPr sz="1800" spc="-15" dirty="0">
                          <a:solidFill>
                            <a:srgbClr val="212A35"/>
                          </a:solidFill>
                          <a:latin typeface="+mn-lt"/>
                          <a:cs typeface="Arial MT"/>
                        </a:rPr>
                        <a:t> </a:t>
                      </a:r>
                      <a:r>
                        <a:rPr sz="1800" dirty="0">
                          <a:solidFill>
                            <a:srgbClr val="212A35"/>
                          </a:solidFill>
                          <a:latin typeface="+mn-lt"/>
                          <a:cs typeface="Arial MT"/>
                        </a:rPr>
                        <a:t>de</a:t>
                      </a:r>
                      <a:r>
                        <a:rPr sz="1800" spc="-35" dirty="0">
                          <a:solidFill>
                            <a:srgbClr val="212A35"/>
                          </a:solidFill>
                          <a:latin typeface="+mn-lt"/>
                          <a:cs typeface="Arial MT"/>
                        </a:rPr>
                        <a:t> </a:t>
                      </a:r>
                      <a:r>
                        <a:rPr sz="1800" dirty="0">
                          <a:solidFill>
                            <a:srgbClr val="212A35"/>
                          </a:solidFill>
                          <a:latin typeface="+mn-lt"/>
                          <a:cs typeface="Arial MT"/>
                        </a:rPr>
                        <a:t>una</a:t>
                      </a:r>
                      <a:r>
                        <a:rPr sz="1800" spc="-20" dirty="0">
                          <a:solidFill>
                            <a:srgbClr val="212A35"/>
                          </a:solidFill>
                          <a:latin typeface="+mn-lt"/>
                          <a:cs typeface="Arial MT"/>
                        </a:rPr>
                        <a:t> </a:t>
                      </a:r>
                      <a:r>
                        <a:rPr sz="1800" dirty="0">
                          <a:solidFill>
                            <a:srgbClr val="212A35"/>
                          </a:solidFill>
                          <a:latin typeface="+mn-lt"/>
                          <a:cs typeface="Arial MT"/>
                        </a:rPr>
                        <a:t>figura</a:t>
                      </a:r>
                      <a:r>
                        <a:rPr sz="1800" spc="-10" dirty="0">
                          <a:solidFill>
                            <a:srgbClr val="212A35"/>
                          </a:solidFill>
                          <a:latin typeface="+mn-lt"/>
                          <a:cs typeface="Arial MT"/>
                        </a:rPr>
                        <a:t> </a:t>
                      </a:r>
                      <a:r>
                        <a:rPr sz="1800" dirty="0">
                          <a:solidFill>
                            <a:srgbClr val="212A35"/>
                          </a:solidFill>
                          <a:latin typeface="+mn-lt"/>
                          <a:cs typeface="Arial MT"/>
                        </a:rPr>
                        <a:t>junto</a:t>
                      </a:r>
                      <a:r>
                        <a:rPr sz="1800" spc="-15" dirty="0">
                          <a:solidFill>
                            <a:srgbClr val="212A35"/>
                          </a:solidFill>
                          <a:latin typeface="+mn-lt"/>
                          <a:cs typeface="Arial MT"/>
                        </a:rPr>
                        <a:t> </a:t>
                      </a:r>
                      <a:r>
                        <a:rPr sz="1800" dirty="0">
                          <a:solidFill>
                            <a:srgbClr val="212A35"/>
                          </a:solidFill>
                          <a:latin typeface="+mn-lt"/>
                          <a:cs typeface="Arial MT"/>
                        </a:rPr>
                        <a:t>con</a:t>
                      </a:r>
                      <a:r>
                        <a:rPr sz="1800" spc="-35" dirty="0">
                          <a:solidFill>
                            <a:srgbClr val="212A35"/>
                          </a:solidFill>
                          <a:latin typeface="+mn-lt"/>
                          <a:cs typeface="Arial MT"/>
                        </a:rPr>
                        <a:t> </a:t>
                      </a:r>
                      <a:r>
                        <a:rPr sz="1800" dirty="0">
                          <a:solidFill>
                            <a:srgbClr val="212A35"/>
                          </a:solidFill>
                          <a:latin typeface="+mn-lt"/>
                          <a:cs typeface="Arial MT"/>
                        </a:rPr>
                        <a:t>sus</a:t>
                      </a:r>
                      <a:r>
                        <a:rPr sz="1800" spc="-45" dirty="0">
                          <a:solidFill>
                            <a:srgbClr val="212A35"/>
                          </a:solidFill>
                          <a:latin typeface="+mn-lt"/>
                          <a:cs typeface="Arial MT"/>
                        </a:rPr>
                        <a:t> </a:t>
                      </a:r>
                      <a:r>
                        <a:rPr sz="1800" dirty="0">
                          <a:solidFill>
                            <a:srgbClr val="212A35"/>
                          </a:solidFill>
                          <a:latin typeface="+mn-lt"/>
                          <a:cs typeface="Arial MT"/>
                        </a:rPr>
                        <a:t>posibles</a:t>
                      </a:r>
                      <a:r>
                        <a:rPr sz="1800" spc="-35" dirty="0">
                          <a:solidFill>
                            <a:srgbClr val="212A35"/>
                          </a:solidFill>
                          <a:latin typeface="+mn-lt"/>
                          <a:cs typeface="Arial MT"/>
                        </a:rPr>
                        <a:t> </a:t>
                      </a:r>
                      <a:r>
                        <a:rPr sz="1800" dirty="0" err="1">
                          <a:solidFill>
                            <a:srgbClr val="212A35"/>
                          </a:solidFill>
                          <a:latin typeface="+mn-lt"/>
                          <a:cs typeface="Arial MT"/>
                        </a:rPr>
                        <a:t>unidades</a:t>
                      </a:r>
                      <a:r>
                        <a:rPr sz="1800" spc="-20" dirty="0">
                          <a:solidFill>
                            <a:srgbClr val="212A35"/>
                          </a:solidFill>
                          <a:latin typeface="+mn-lt"/>
                          <a:cs typeface="Arial MT"/>
                        </a:rPr>
                        <a:t> </a:t>
                      </a:r>
                      <a:r>
                        <a:rPr sz="1800" spc="-10" dirty="0">
                          <a:solidFill>
                            <a:srgbClr val="212A35"/>
                          </a:solidFill>
                          <a:latin typeface="+mn-lt"/>
                          <a:cs typeface="Arial MT"/>
                        </a:rPr>
                        <a:t>y</a:t>
                      </a:r>
                      <a:r>
                        <a:rPr lang="es-ES" sz="1800" spc="-10" dirty="0">
                          <a:solidFill>
                            <a:srgbClr val="212A35"/>
                          </a:solidFill>
                          <a:latin typeface="+mn-lt"/>
                          <a:cs typeface="Arial MT"/>
                        </a:rPr>
                        <a:t> </a:t>
                      </a:r>
                      <a:r>
                        <a:rPr sz="1800" spc="-10" dirty="0">
                          <a:solidFill>
                            <a:srgbClr val="212A35"/>
                          </a:solidFill>
                          <a:latin typeface="+mn-lt"/>
                          <a:cs typeface="Arial MT"/>
                        </a:rPr>
                        <a:t>magnitudes.</a:t>
                      </a:r>
                      <a:endParaRPr sz="1800" dirty="0">
                        <a:latin typeface="+mn-lt"/>
                        <a:cs typeface="Arial MT"/>
                      </a:endParaRPr>
                    </a:p>
                    <a:p>
                      <a:pPr algn="l">
                        <a:lnSpc>
                          <a:spcPct val="100000"/>
                        </a:lnSpc>
                        <a:spcBef>
                          <a:spcPts val="625"/>
                        </a:spcBef>
                      </a:pPr>
                      <a:endParaRPr sz="1800" dirty="0">
                        <a:latin typeface="+mn-lt"/>
                        <a:cs typeface="Times New Roman"/>
                      </a:endParaRPr>
                    </a:p>
                    <a:p>
                      <a:pPr marL="46990">
                        <a:lnSpc>
                          <a:spcPts val="1255"/>
                        </a:lnSpc>
                      </a:pPr>
                      <a:r>
                        <a:rPr sz="1800" b="1" spc="-10" dirty="0">
                          <a:latin typeface="+mn-lt"/>
                          <a:cs typeface="Arial Black"/>
                        </a:rPr>
                        <a:t>METAS</a:t>
                      </a:r>
                      <a:endParaRPr sz="1800" b="1" dirty="0">
                        <a:latin typeface="+mn-lt"/>
                        <a:cs typeface="Arial Black"/>
                      </a:endParaRPr>
                    </a:p>
                    <a:p>
                      <a:pPr marL="46355" marR="168275">
                        <a:lnSpc>
                          <a:spcPts val="1600"/>
                        </a:lnSpc>
                        <a:spcBef>
                          <a:spcPts val="114"/>
                        </a:spcBef>
                      </a:pPr>
                      <a:r>
                        <a:rPr sz="1800" b="0" spc="-150" dirty="0">
                          <a:latin typeface="+mn-lt"/>
                          <a:cs typeface="Arial"/>
                        </a:rPr>
                        <a:t>Para</a:t>
                      </a:r>
                      <a:r>
                        <a:rPr sz="1800" b="0" spc="-50" dirty="0">
                          <a:latin typeface="+mn-lt"/>
                          <a:cs typeface="Arial"/>
                        </a:rPr>
                        <a:t> </a:t>
                      </a:r>
                      <a:r>
                        <a:rPr sz="1800" b="0" spc="-105" dirty="0">
                          <a:latin typeface="+mn-lt"/>
                          <a:cs typeface="Arial"/>
                        </a:rPr>
                        <a:t>final</a:t>
                      </a:r>
                      <a:r>
                        <a:rPr sz="1800" b="0" spc="-50" dirty="0">
                          <a:latin typeface="+mn-lt"/>
                          <a:cs typeface="Arial"/>
                        </a:rPr>
                        <a:t> </a:t>
                      </a:r>
                      <a:r>
                        <a:rPr sz="1800" b="0" spc="-130" dirty="0">
                          <a:latin typeface="+mn-lt"/>
                          <a:cs typeface="Arial"/>
                        </a:rPr>
                        <a:t>del</a:t>
                      </a:r>
                      <a:r>
                        <a:rPr sz="1800" b="0" spc="-45" dirty="0">
                          <a:latin typeface="+mn-lt"/>
                          <a:cs typeface="Arial"/>
                        </a:rPr>
                        <a:t> </a:t>
                      </a:r>
                      <a:r>
                        <a:rPr sz="1800" b="0" spc="-155" dirty="0">
                          <a:latin typeface="+mn-lt"/>
                          <a:cs typeface="Arial"/>
                        </a:rPr>
                        <a:t>año</a:t>
                      </a:r>
                      <a:r>
                        <a:rPr sz="1800" b="0" spc="-50" dirty="0">
                          <a:latin typeface="+mn-lt"/>
                          <a:cs typeface="Arial"/>
                        </a:rPr>
                        <a:t> </a:t>
                      </a:r>
                      <a:r>
                        <a:rPr sz="1800" b="0" spc="-140" dirty="0">
                          <a:latin typeface="+mn-lt"/>
                          <a:cs typeface="Arial"/>
                        </a:rPr>
                        <a:t>2024:</a:t>
                      </a:r>
                      <a:r>
                        <a:rPr sz="1800" b="0" spc="-45" dirty="0">
                          <a:latin typeface="+mn-lt"/>
                          <a:cs typeface="Arial"/>
                        </a:rPr>
                        <a:t> </a:t>
                      </a:r>
                      <a:r>
                        <a:rPr sz="1800" b="0" spc="-135" dirty="0">
                          <a:latin typeface="+mn-lt"/>
                          <a:cs typeface="Arial"/>
                        </a:rPr>
                        <a:t>El</a:t>
                      </a:r>
                      <a:r>
                        <a:rPr sz="1800" b="0" spc="-50" dirty="0">
                          <a:latin typeface="+mn-lt"/>
                          <a:cs typeface="Arial"/>
                        </a:rPr>
                        <a:t> </a:t>
                      </a:r>
                      <a:r>
                        <a:rPr sz="1800" b="0" spc="-150" dirty="0">
                          <a:latin typeface="+mn-lt"/>
                          <a:cs typeface="Arial"/>
                        </a:rPr>
                        <a:t>alumno</a:t>
                      </a:r>
                      <a:r>
                        <a:rPr sz="1800" b="0" spc="-45" dirty="0">
                          <a:latin typeface="+mn-lt"/>
                          <a:cs typeface="Arial"/>
                        </a:rPr>
                        <a:t> </a:t>
                      </a:r>
                      <a:r>
                        <a:rPr sz="1800" b="0" spc="-135" dirty="0">
                          <a:latin typeface="+mn-lt"/>
                          <a:cs typeface="Arial"/>
                        </a:rPr>
                        <a:t>será</a:t>
                      </a:r>
                      <a:r>
                        <a:rPr sz="1800" b="0" spc="-50" dirty="0">
                          <a:latin typeface="+mn-lt"/>
                          <a:cs typeface="Arial"/>
                        </a:rPr>
                        <a:t> </a:t>
                      </a:r>
                      <a:r>
                        <a:rPr sz="1800" b="0" spc="-145" dirty="0">
                          <a:latin typeface="+mn-lt"/>
                          <a:cs typeface="Arial"/>
                        </a:rPr>
                        <a:t>capaz</a:t>
                      </a:r>
                      <a:r>
                        <a:rPr sz="1800" b="0" spc="-45" dirty="0">
                          <a:latin typeface="+mn-lt"/>
                          <a:cs typeface="Arial"/>
                        </a:rPr>
                        <a:t> </a:t>
                      </a:r>
                      <a:r>
                        <a:rPr sz="1800" b="0" spc="-155" dirty="0">
                          <a:latin typeface="+mn-lt"/>
                          <a:cs typeface="Arial"/>
                        </a:rPr>
                        <a:t>de</a:t>
                      </a:r>
                      <a:r>
                        <a:rPr sz="1800" b="0" spc="-30" dirty="0">
                          <a:latin typeface="+mn-lt"/>
                          <a:cs typeface="Arial"/>
                        </a:rPr>
                        <a:t> </a:t>
                      </a:r>
                      <a:r>
                        <a:rPr sz="1800" b="0" spc="-120" dirty="0">
                          <a:latin typeface="+mn-lt"/>
                          <a:cs typeface="Arial"/>
                        </a:rPr>
                        <a:t>realizar</a:t>
                      </a:r>
                      <a:r>
                        <a:rPr sz="1800" b="0" spc="-60" dirty="0">
                          <a:latin typeface="+mn-lt"/>
                          <a:cs typeface="Arial"/>
                        </a:rPr>
                        <a:t> </a:t>
                      </a:r>
                      <a:r>
                        <a:rPr sz="1800" b="0" spc="-150" dirty="0">
                          <a:latin typeface="+mn-lt"/>
                          <a:cs typeface="Arial"/>
                        </a:rPr>
                        <a:t>problemas</a:t>
                      </a:r>
                      <a:r>
                        <a:rPr sz="1800" b="0" spc="-45" dirty="0">
                          <a:latin typeface="+mn-lt"/>
                          <a:cs typeface="Arial"/>
                        </a:rPr>
                        <a:t> </a:t>
                      </a:r>
                      <a:r>
                        <a:rPr sz="1800" b="0" spc="-135" dirty="0">
                          <a:latin typeface="+mn-lt"/>
                          <a:cs typeface="Arial"/>
                        </a:rPr>
                        <a:t>por</a:t>
                      </a:r>
                      <a:r>
                        <a:rPr sz="1800" b="0" spc="-60" dirty="0">
                          <a:latin typeface="+mn-lt"/>
                          <a:cs typeface="Arial"/>
                        </a:rPr>
                        <a:t> </a:t>
                      </a:r>
                      <a:r>
                        <a:rPr sz="1800" b="0" spc="-140" dirty="0">
                          <a:latin typeface="+mn-lt"/>
                          <a:cs typeface="Arial"/>
                        </a:rPr>
                        <a:t>competencias,</a:t>
                      </a:r>
                      <a:r>
                        <a:rPr sz="1800" b="0" spc="-45" dirty="0">
                          <a:latin typeface="+mn-lt"/>
                          <a:cs typeface="Arial"/>
                        </a:rPr>
                        <a:t> </a:t>
                      </a:r>
                      <a:r>
                        <a:rPr sz="1800" b="0" spc="-155" dirty="0">
                          <a:latin typeface="+mn-lt"/>
                          <a:cs typeface="Arial"/>
                        </a:rPr>
                        <a:t>con</a:t>
                      </a:r>
                      <a:r>
                        <a:rPr sz="1800" b="0" spc="-50" dirty="0">
                          <a:latin typeface="+mn-lt"/>
                          <a:cs typeface="Arial"/>
                        </a:rPr>
                        <a:t> </a:t>
                      </a:r>
                      <a:r>
                        <a:rPr sz="1800" b="0" spc="-25" dirty="0">
                          <a:latin typeface="+mn-lt"/>
                          <a:cs typeface="Arial"/>
                        </a:rPr>
                        <a:t>el </a:t>
                      </a:r>
                      <a:r>
                        <a:rPr sz="1800" b="0" spc="-110" dirty="0">
                          <a:latin typeface="+mn-lt"/>
                          <a:cs typeface="Arial"/>
                        </a:rPr>
                        <a:t>fin</a:t>
                      </a:r>
                      <a:r>
                        <a:rPr sz="1800" b="0" spc="-50" dirty="0">
                          <a:latin typeface="+mn-lt"/>
                          <a:cs typeface="Arial"/>
                        </a:rPr>
                        <a:t> </a:t>
                      </a:r>
                      <a:r>
                        <a:rPr sz="1800" b="0" spc="-155" dirty="0">
                          <a:latin typeface="+mn-lt"/>
                          <a:cs typeface="Arial"/>
                        </a:rPr>
                        <a:t>de</a:t>
                      </a:r>
                      <a:r>
                        <a:rPr sz="1800" b="0" spc="-50" dirty="0">
                          <a:latin typeface="+mn-lt"/>
                          <a:cs typeface="Arial"/>
                        </a:rPr>
                        <a:t> </a:t>
                      </a:r>
                      <a:r>
                        <a:rPr sz="1800" b="0" spc="-145" dirty="0">
                          <a:latin typeface="+mn-lt"/>
                          <a:cs typeface="Arial"/>
                        </a:rPr>
                        <a:t>mejorar</a:t>
                      </a:r>
                      <a:r>
                        <a:rPr sz="1800" b="0" spc="-60" dirty="0">
                          <a:latin typeface="+mn-lt"/>
                          <a:cs typeface="Arial"/>
                        </a:rPr>
                        <a:t> </a:t>
                      </a:r>
                      <a:r>
                        <a:rPr sz="1800" b="0" spc="-155" dirty="0">
                          <a:latin typeface="+mn-lt"/>
                          <a:cs typeface="Arial"/>
                        </a:rPr>
                        <a:t>en</a:t>
                      </a:r>
                      <a:r>
                        <a:rPr sz="1800" b="0" spc="-45" dirty="0">
                          <a:latin typeface="+mn-lt"/>
                          <a:cs typeface="Arial"/>
                        </a:rPr>
                        <a:t> </a:t>
                      </a:r>
                      <a:r>
                        <a:rPr sz="1800" b="0" spc="-120" dirty="0">
                          <a:latin typeface="+mn-lt"/>
                          <a:cs typeface="Arial"/>
                        </a:rPr>
                        <a:t>las</a:t>
                      </a:r>
                      <a:r>
                        <a:rPr sz="1800" b="0" spc="-50" dirty="0">
                          <a:latin typeface="+mn-lt"/>
                          <a:cs typeface="Arial"/>
                        </a:rPr>
                        <a:t> </a:t>
                      </a:r>
                      <a:r>
                        <a:rPr sz="1800" b="0" spc="-150" dirty="0">
                          <a:latin typeface="+mn-lt"/>
                          <a:cs typeface="Arial"/>
                        </a:rPr>
                        <a:t>pruebas</a:t>
                      </a:r>
                      <a:r>
                        <a:rPr sz="1800" b="0" spc="-50" dirty="0">
                          <a:latin typeface="+mn-lt"/>
                          <a:cs typeface="Arial"/>
                        </a:rPr>
                        <a:t> </a:t>
                      </a:r>
                      <a:r>
                        <a:rPr sz="1800" b="0" spc="-125" dirty="0">
                          <a:latin typeface="+mn-lt"/>
                          <a:cs typeface="Arial"/>
                        </a:rPr>
                        <a:t>internas</a:t>
                      </a:r>
                      <a:r>
                        <a:rPr sz="1800" b="0" spc="-45" dirty="0">
                          <a:latin typeface="+mn-lt"/>
                          <a:cs typeface="Arial"/>
                        </a:rPr>
                        <a:t> </a:t>
                      </a:r>
                      <a:r>
                        <a:rPr sz="1800" b="0" spc="-145" dirty="0">
                          <a:latin typeface="+mn-lt"/>
                          <a:cs typeface="Arial"/>
                        </a:rPr>
                        <a:t>y</a:t>
                      </a:r>
                      <a:r>
                        <a:rPr sz="1800" b="0" spc="-50" dirty="0">
                          <a:latin typeface="+mn-lt"/>
                          <a:cs typeface="Arial"/>
                        </a:rPr>
                        <a:t> </a:t>
                      </a:r>
                      <a:r>
                        <a:rPr sz="1800" b="0" spc="-155" dirty="0">
                          <a:latin typeface="+mn-lt"/>
                          <a:cs typeface="Arial"/>
                        </a:rPr>
                        <a:t>en</a:t>
                      </a:r>
                      <a:r>
                        <a:rPr sz="1800" b="0" spc="-50" dirty="0">
                          <a:latin typeface="+mn-lt"/>
                          <a:cs typeface="Arial"/>
                        </a:rPr>
                        <a:t> </a:t>
                      </a:r>
                      <a:r>
                        <a:rPr sz="1800" b="0" spc="-120" dirty="0">
                          <a:latin typeface="+mn-lt"/>
                          <a:cs typeface="Arial"/>
                        </a:rPr>
                        <a:t>las</a:t>
                      </a:r>
                      <a:r>
                        <a:rPr sz="1800" b="0" spc="-45" dirty="0">
                          <a:latin typeface="+mn-lt"/>
                          <a:cs typeface="Arial"/>
                        </a:rPr>
                        <a:t> </a:t>
                      </a:r>
                      <a:r>
                        <a:rPr sz="1800" b="0" spc="-150" dirty="0">
                          <a:latin typeface="+mn-lt"/>
                          <a:cs typeface="Arial"/>
                        </a:rPr>
                        <a:t>pruebas</a:t>
                      </a:r>
                      <a:r>
                        <a:rPr sz="1800" b="0" spc="-50" dirty="0">
                          <a:latin typeface="+mn-lt"/>
                          <a:cs typeface="Arial"/>
                        </a:rPr>
                        <a:t> </a:t>
                      </a:r>
                      <a:r>
                        <a:rPr sz="1800" b="0" spc="-135" dirty="0">
                          <a:latin typeface="+mn-lt"/>
                          <a:cs typeface="Arial"/>
                        </a:rPr>
                        <a:t>externas</a:t>
                      </a:r>
                      <a:r>
                        <a:rPr sz="1800" b="0" spc="-50" dirty="0">
                          <a:latin typeface="+mn-lt"/>
                          <a:cs typeface="Arial"/>
                        </a:rPr>
                        <a:t> </a:t>
                      </a:r>
                      <a:r>
                        <a:rPr sz="1800" b="0" spc="-135" dirty="0">
                          <a:latin typeface="+mn-lt"/>
                          <a:cs typeface="Arial"/>
                        </a:rPr>
                        <a:t>(Evaluar</a:t>
                      </a:r>
                      <a:r>
                        <a:rPr sz="1800" b="0" spc="-55" dirty="0">
                          <a:latin typeface="+mn-lt"/>
                          <a:cs typeface="Arial"/>
                        </a:rPr>
                        <a:t> </a:t>
                      </a:r>
                      <a:r>
                        <a:rPr sz="1800" b="0" spc="-145" dirty="0">
                          <a:latin typeface="+mn-lt"/>
                          <a:cs typeface="Arial"/>
                        </a:rPr>
                        <a:t>para</a:t>
                      </a:r>
                      <a:r>
                        <a:rPr sz="1800" b="0" spc="-50" dirty="0">
                          <a:latin typeface="+mn-lt"/>
                          <a:cs typeface="Arial"/>
                        </a:rPr>
                        <a:t> </a:t>
                      </a:r>
                      <a:r>
                        <a:rPr sz="1800" b="0" spc="-150" dirty="0">
                          <a:latin typeface="+mn-lt"/>
                          <a:cs typeface="Arial"/>
                        </a:rPr>
                        <a:t>Avanzar</a:t>
                      </a:r>
                      <a:r>
                        <a:rPr sz="1800" b="0" spc="-60" dirty="0">
                          <a:latin typeface="+mn-lt"/>
                          <a:cs typeface="Arial"/>
                        </a:rPr>
                        <a:t> </a:t>
                      </a:r>
                      <a:r>
                        <a:rPr sz="1800" b="0" spc="-50" dirty="0">
                          <a:latin typeface="+mn-lt"/>
                          <a:cs typeface="Arial"/>
                        </a:rPr>
                        <a:t>y </a:t>
                      </a:r>
                      <a:r>
                        <a:rPr sz="1800" b="0" spc="-155" dirty="0">
                          <a:latin typeface="+mn-lt"/>
                          <a:cs typeface="Arial"/>
                        </a:rPr>
                        <a:t>Pruebas</a:t>
                      </a:r>
                      <a:r>
                        <a:rPr sz="1800" b="0" spc="-35" dirty="0">
                          <a:latin typeface="+mn-lt"/>
                          <a:cs typeface="Arial"/>
                        </a:rPr>
                        <a:t> </a:t>
                      </a:r>
                      <a:r>
                        <a:rPr sz="1800" b="0" spc="-10" dirty="0">
                          <a:latin typeface="+mn-lt"/>
                          <a:cs typeface="Arial"/>
                        </a:rPr>
                        <a:t>Saber)</a:t>
                      </a:r>
                      <a:endParaRPr sz="1800" b="0" dirty="0">
                        <a:latin typeface="+mn-lt"/>
                        <a:cs typeface="Arial"/>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5"/>
                  </a:ext>
                </a:extLst>
              </a:tr>
              <a:tr h="298046">
                <a:tc>
                  <a:txBody>
                    <a:bodyPr/>
                    <a:lstStyle/>
                    <a:p>
                      <a:pPr marL="5715" algn="ctr">
                        <a:lnSpc>
                          <a:spcPct val="100000"/>
                        </a:lnSpc>
                        <a:spcBef>
                          <a:spcPts val="209"/>
                        </a:spcBef>
                      </a:pPr>
                      <a:r>
                        <a:rPr sz="1800" b="1" spc="-25" dirty="0">
                          <a:latin typeface="+mn-lt"/>
                          <a:cs typeface="Arial"/>
                        </a:rPr>
                        <a:t>No</a:t>
                      </a:r>
                      <a:endParaRPr sz="1800">
                        <a:latin typeface="+mn-lt"/>
                        <a:cs typeface="Arial"/>
                      </a:endParaRPr>
                    </a:p>
                  </a:txBody>
                  <a:tcPr marL="0" marR="0" marT="266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a:txBody>
                    <a:bodyPr/>
                    <a:lstStyle/>
                    <a:p>
                      <a:pPr marL="3175" algn="ctr">
                        <a:lnSpc>
                          <a:spcPct val="100000"/>
                        </a:lnSpc>
                        <a:spcBef>
                          <a:spcPts val="209"/>
                        </a:spcBef>
                      </a:pPr>
                      <a:r>
                        <a:rPr sz="1800" b="1" spc="-10" dirty="0">
                          <a:latin typeface="+mn-lt"/>
                          <a:cs typeface="Arial"/>
                        </a:rPr>
                        <a:t>Actividades</a:t>
                      </a:r>
                      <a:endParaRPr sz="1800" dirty="0">
                        <a:latin typeface="+mn-lt"/>
                        <a:cs typeface="Arial"/>
                      </a:endParaRPr>
                    </a:p>
                  </a:txBody>
                  <a:tcPr marL="0" marR="0" marT="26669"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a:txBody>
                    <a:bodyPr/>
                    <a:lstStyle/>
                    <a:p>
                      <a:pPr marL="3810" algn="ctr">
                        <a:lnSpc>
                          <a:spcPct val="100000"/>
                        </a:lnSpc>
                        <a:spcBef>
                          <a:spcPts val="209"/>
                        </a:spcBef>
                      </a:pPr>
                      <a:r>
                        <a:rPr sz="1800" b="1" spc="-10" dirty="0">
                          <a:latin typeface="+mn-lt"/>
                          <a:cs typeface="Arial"/>
                        </a:rPr>
                        <a:t>Logros</a:t>
                      </a:r>
                      <a:endParaRPr sz="1800" dirty="0">
                        <a:latin typeface="+mn-lt"/>
                        <a:cs typeface="Arial"/>
                      </a:endParaRPr>
                    </a:p>
                  </a:txBody>
                  <a:tcPr marL="0" marR="0" marT="26669"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a:txBody>
                    <a:bodyPr/>
                    <a:lstStyle/>
                    <a:p>
                      <a:pPr marL="4445" algn="ctr">
                        <a:lnSpc>
                          <a:spcPct val="100000"/>
                        </a:lnSpc>
                        <a:spcBef>
                          <a:spcPts val="209"/>
                        </a:spcBef>
                      </a:pPr>
                      <a:r>
                        <a:rPr sz="1800" b="1" spc="-110" dirty="0">
                          <a:latin typeface="+mn-lt"/>
                          <a:cs typeface="Arial"/>
                        </a:rPr>
                        <a:t>Avances</a:t>
                      </a:r>
                      <a:r>
                        <a:rPr sz="1800" b="1" spc="-30" dirty="0">
                          <a:latin typeface="+mn-lt"/>
                          <a:cs typeface="Arial"/>
                        </a:rPr>
                        <a:t> </a:t>
                      </a:r>
                      <a:r>
                        <a:rPr sz="1800" b="1" spc="-50" dirty="0">
                          <a:latin typeface="+mn-lt"/>
                          <a:cs typeface="Arial"/>
                        </a:rPr>
                        <a:t>%</a:t>
                      </a:r>
                      <a:endParaRPr sz="1800" dirty="0">
                        <a:latin typeface="+mn-lt"/>
                        <a:cs typeface="Arial"/>
                      </a:endParaRPr>
                    </a:p>
                  </a:txBody>
                  <a:tcPr marL="0" marR="0" marT="26669"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tc>
                  <a:txBody>
                    <a:bodyPr/>
                    <a:lstStyle/>
                    <a:p>
                      <a:pPr marL="262255">
                        <a:lnSpc>
                          <a:spcPct val="100000"/>
                        </a:lnSpc>
                        <a:spcBef>
                          <a:spcPts val="209"/>
                        </a:spcBef>
                      </a:pPr>
                      <a:r>
                        <a:rPr sz="1800" b="1" spc="-10" dirty="0">
                          <a:latin typeface="+mn-lt"/>
                          <a:cs typeface="Arial"/>
                        </a:rPr>
                        <a:t>Rubro</a:t>
                      </a:r>
                      <a:endParaRPr sz="1800" dirty="0">
                        <a:latin typeface="+mn-lt"/>
                        <a:cs typeface="Arial"/>
                      </a:endParaRPr>
                    </a:p>
                  </a:txBody>
                  <a:tcPr marL="0" marR="0" marT="26669"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CD5ED"/>
                    </a:solidFill>
                  </a:tcPr>
                </a:tc>
                <a:extLst>
                  <a:ext uri="{0D108BD9-81ED-4DB2-BD59-A6C34878D82A}">
                    <a16:rowId xmlns:a16="http://schemas.microsoft.com/office/drawing/2014/main" val="10006"/>
                  </a:ext>
                </a:extLst>
              </a:tr>
              <a:tr h="653372">
                <a:tc>
                  <a:txBody>
                    <a:bodyPr/>
                    <a:lstStyle/>
                    <a:p>
                      <a:pPr marL="3810" algn="ctr">
                        <a:lnSpc>
                          <a:spcPts val="1290"/>
                        </a:lnSpc>
                      </a:pPr>
                      <a:r>
                        <a:rPr sz="1800" spc="-50" dirty="0">
                          <a:latin typeface="+mn-lt"/>
                          <a:cs typeface="Arial MT"/>
                        </a:rPr>
                        <a:t>1</a:t>
                      </a:r>
                      <a:endParaRPr sz="1800" dirty="0">
                        <a:latin typeface="+mn-l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4455">
                        <a:lnSpc>
                          <a:spcPts val="1290"/>
                        </a:lnSpc>
                      </a:pPr>
                      <a:r>
                        <a:rPr sz="1800" dirty="0">
                          <a:latin typeface="+mn-lt"/>
                          <a:cs typeface="Arial MT"/>
                        </a:rPr>
                        <a:t>Prueba</a:t>
                      </a:r>
                      <a:r>
                        <a:rPr sz="1800" spc="-20" dirty="0">
                          <a:latin typeface="+mn-lt"/>
                          <a:cs typeface="Arial MT"/>
                        </a:rPr>
                        <a:t> </a:t>
                      </a:r>
                      <a:r>
                        <a:rPr sz="1800" spc="-10" dirty="0">
                          <a:latin typeface="+mn-lt"/>
                          <a:cs typeface="Arial MT"/>
                        </a:rPr>
                        <a:t>diagnóstica</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271780">
                        <a:lnSpc>
                          <a:spcPct val="95600"/>
                        </a:lnSpc>
                        <a:spcBef>
                          <a:spcPts val="25"/>
                        </a:spcBef>
                      </a:pPr>
                      <a:r>
                        <a:rPr sz="1800" dirty="0">
                          <a:latin typeface="+mn-lt"/>
                          <a:cs typeface="Arial MT"/>
                        </a:rPr>
                        <a:t>Se</a:t>
                      </a:r>
                      <a:r>
                        <a:rPr sz="1800" spc="-10" dirty="0">
                          <a:latin typeface="+mn-lt"/>
                          <a:cs typeface="Arial MT"/>
                        </a:rPr>
                        <a:t> </a:t>
                      </a:r>
                      <a:r>
                        <a:rPr sz="1800" dirty="0">
                          <a:latin typeface="+mn-lt"/>
                          <a:cs typeface="Arial MT"/>
                        </a:rPr>
                        <a:t>diseñaron,</a:t>
                      </a:r>
                      <a:r>
                        <a:rPr sz="1800" spc="-25" dirty="0">
                          <a:latin typeface="+mn-lt"/>
                          <a:cs typeface="Arial MT"/>
                        </a:rPr>
                        <a:t> </a:t>
                      </a:r>
                      <a:r>
                        <a:rPr sz="1800" spc="-10" dirty="0">
                          <a:latin typeface="+mn-lt"/>
                          <a:cs typeface="Arial MT"/>
                        </a:rPr>
                        <a:t>realizaron </a:t>
                      </a:r>
                      <a:r>
                        <a:rPr sz="1800" dirty="0">
                          <a:latin typeface="+mn-lt"/>
                          <a:cs typeface="Arial MT"/>
                        </a:rPr>
                        <a:t>y</a:t>
                      </a:r>
                      <a:r>
                        <a:rPr sz="1800" spc="-5" dirty="0">
                          <a:latin typeface="+mn-lt"/>
                          <a:cs typeface="Arial MT"/>
                        </a:rPr>
                        <a:t> </a:t>
                      </a:r>
                      <a:r>
                        <a:rPr sz="1800" spc="-10" dirty="0">
                          <a:latin typeface="+mn-lt"/>
                          <a:cs typeface="Arial MT"/>
                        </a:rPr>
                        <a:t>tabularon, </a:t>
                      </a:r>
                      <a:r>
                        <a:rPr sz="1800" dirty="0">
                          <a:latin typeface="+mn-lt"/>
                          <a:cs typeface="Arial MT"/>
                        </a:rPr>
                        <a:t>con</a:t>
                      </a:r>
                      <a:r>
                        <a:rPr sz="1800" spc="-25" dirty="0">
                          <a:latin typeface="+mn-lt"/>
                          <a:cs typeface="Arial MT"/>
                        </a:rPr>
                        <a:t> </a:t>
                      </a:r>
                      <a:r>
                        <a:rPr sz="1800" dirty="0">
                          <a:latin typeface="+mn-lt"/>
                          <a:cs typeface="Arial MT"/>
                        </a:rPr>
                        <a:t>el</a:t>
                      </a:r>
                      <a:r>
                        <a:rPr sz="1800" spc="-50" dirty="0">
                          <a:latin typeface="+mn-lt"/>
                          <a:cs typeface="Arial MT"/>
                        </a:rPr>
                        <a:t> </a:t>
                      </a:r>
                      <a:r>
                        <a:rPr sz="1800" dirty="0">
                          <a:latin typeface="+mn-lt"/>
                          <a:cs typeface="Arial MT"/>
                        </a:rPr>
                        <a:t>compromiso</a:t>
                      </a:r>
                      <a:r>
                        <a:rPr sz="1800" spc="-20" dirty="0">
                          <a:latin typeface="+mn-lt"/>
                          <a:cs typeface="Arial MT"/>
                        </a:rPr>
                        <a:t> </a:t>
                      </a:r>
                      <a:r>
                        <a:rPr sz="1800" dirty="0">
                          <a:latin typeface="+mn-lt"/>
                          <a:cs typeface="Arial MT"/>
                        </a:rPr>
                        <a:t>de</a:t>
                      </a:r>
                      <a:r>
                        <a:rPr sz="1800" spc="-25" dirty="0">
                          <a:latin typeface="+mn-lt"/>
                          <a:cs typeface="Arial MT"/>
                        </a:rPr>
                        <a:t> </a:t>
                      </a:r>
                      <a:r>
                        <a:rPr sz="1800" dirty="0">
                          <a:latin typeface="+mn-lt"/>
                          <a:cs typeface="Arial MT"/>
                        </a:rPr>
                        <a:t>todos</a:t>
                      </a:r>
                      <a:r>
                        <a:rPr sz="1800" spc="-20" dirty="0">
                          <a:latin typeface="+mn-lt"/>
                          <a:cs typeface="Arial MT"/>
                        </a:rPr>
                        <a:t> </a:t>
                      </a:r>
                      <a:r>
                        <a:rPr sz="1800" spc="-25" dirty="0">
                          <a:latin typeface="+mn-lt"/>
                          <a:cs typeface="Arial MT"/>
                        </a:rPr>
                        <a:t>los </a:t>
                      </a:r>
                      <a:r>
                        <a:rPr sz="1800" dirty="0">
                          <a:latin typeface="+mn-lt"/>
                          <a:cs typeface="Arial MT"/>
                        </a:rPr>
                        <a:t>integrantes</a:t>
                      </a:r>
                      <a:r>
                        <a:rPr sz="1800" spc="-40" dirty="0">
                          <a:latin typeface="+mn-lt"/>
                          <a:cs typeface="Arial MT"/>
                        </a:rPr>
                        <a:t> </a:t>
                      </a:r>
                      <a:r>
                        <a:rPr sz="1800" dirty="0">
                          <a:latin typeface="+mn-lt"/>
                          <a:cs typeface="Arial MT"/>
                        </a:rPr>
                        <a:t>del</a:t>
                      </a:r>
                      <a:r>
                        <a:rPr sz="1800" spc="-60" dirty="0">
                          <a:latin typeface="+mn-lt"/>
                          <a:cs typeface="Arial MT"/>
                        </a:rPr>
                        <a:t> </a:t>
                      </a:r>
                      <a:r>
                        <a:rPr sz="1800" spc="-10" dirty="0">
                          <a:latin typeface="+mn-lt"/>
                          <a:cs typeface="Arial MT"/>
                        </a:rPr>
                        <a:t>proyecto</a:t>
                      </a:r>
                      <a:endParaRPr sz="1800" dirty="0">
                        <a:latin typeface="+mn-lt"/>
                        <a:cs typeface="Arial MT"/>
                      </a:endParaRPr>
                    </a:p>
                  </a:txBody>
                  <a:tcPr marL="0" marR="0" marT="317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20" algn="ctr">
                        <a:lnSpc>
                          <a:spcPts val="1290"/>
                        </a:lnSpc>
                      </a:pPr>
                      <a:r>
                        <a:rPr sz="1800" spc="-20" dirty="0">
                          <a:latin typeface="+mn-lt"/>
                          <a:cs typeface="Arial MT"/>
                        </a:rPr>
                        <a:t>100%</a:t>
                      </a:r>
                      <a:endParaRPr sz="180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3020" algn="r">
                        <a:lnSpc>
                          <a:spcPts val="1290"/>
                        </a:lnSpc>
                      </a:pPr>
                      <a:r>
                        <a:rPr sz="1800" spc="-10" dirty="0">
                          <a:latin typeface="+mn-lt"/>
                          <a:cs typeface="Arial MT"/>
                        </a:rPr>
                        <a:t>$693.000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655349">
                <a:tc>
                  <a:txBody>
                    <a:bodyPr/>
                    <a:lstStyle/>
                    <a:p>
                      <a:pPr marL="3810" algn="ctr">
                        <a:lnSpc>
                          <a:spcPts val="1290"/>
                        </a:lnSpc>
                      </a:pPr>
                      <a:r>
                        <a:rPr sz="1800" spc="-50" dirty="0">
                          <a:latin typeface="+mn-lt"/>
                          <a:cs typeface="Arial MT"/>
                        </a:rPr>
                        <a:t>2</a:t>
                      </a:r>
                      <a:endParaRPr sz="1800" dirty="0">
                        <a:latin typeface="+mn-l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46990">
                        <a:lnSpc>
                          <a:spcPts val="1280"/>
                        </a:lnSpc>
                        <a:spcBef>
                          <a:spcPts val="45"/>
                        </a:spcBef>
                      </a:pPr>
                      <a:r>
                        <a:rPr sz="1800" dirty="0">
                          <a:latin typeface="+mn-lt"/>
                          <a:cs typeface="Arial MT"/>
                        </a:rPr>
                        <a:t>Puesta</a:t>
                      </a:r>
                      <a:r>
                        <a:rPr sz="1800" spc="-25" dirty="0">
                          <a:latin typeface="+mn-lt"/>
                          <a:cs typeface="Arial MT"/>
                        </a:rPr>
                        <a:t> </a:t>
                      </a:r>
                      <a:r>
                        <a:rPr sz="1800" dirty="0">
                          <a:latin typeface="+mn-lt"/>
                          <a:cs typeface="Arial MT"/>
                        </a:rPr>
                        <a:t>en</a:t>
                      </a:r>
                      <a:r>
                        <a:rPr sz="1800" spc="-40" dirty="0">
                          <a:latin typeface="+mn-lt"/>
                          <a:cs typeface="Arial MT"/>
                        </a:rPr>
                        <a:t> </a:t>
                      </a:r>
                      <a:r>
                        <a:rPr sz="1800" dirty="0">
                          <a:latin typeface="+mn-lt"/>
                          <a:cs typeface="Arial MT"/>
                        </a:rPr>
                        <a:t>marcha</a:t>
                      </a:r>
                      <a:r>
                        <a:rPr sz="1800" spc="-25" dirty="0">
                          <a:latin typeface="+mn-lt"/>
                          <a:cs typeface="Arial MT"/>
                        </a:rPr>
                        <a:t> </a:t>
                      </a:r>
                      <a:r>
                        <a:rPr sz="1800" dirty="0">
                          <a:latin typeface="+mn-lt"/>
                          <a:cs typeface="Arial MT"/>
                        </a:rPr>
                        <a:t>de</a:t>
                      </a:r>
                      <a:r>
                        <a:rPr sz="1800" spc="-40" dirty="0">
                          <a:latin typeface="+mn-lt"/>
                          <a:cs typeface="Arial MT"/>
                        </a:rPr>
                        <a:t> </a:t>
                      </a:r>
                      <a:r>
                        <a:rPr sz="1800" dirty="0">
                          <a:latin typeface="+mn-lt"/>
                          <a:cs typeface="Arial MT"/>
                        </a:rPr>
                        <a:t>módulos</a:t>
                      </a:r>
                      <a:r>
                        <a:rPr sz="1800" spc="-5" dirty="0">
                          <a:latin typeface="+mn-lt"/>
                          <a:cs typeface="Arial MT"/>
                        </a:rPr>
                        <a:t> </a:t>
                      </a:r>
                      <a:r>
                        <a:rPr sz="1800" spc="-25" dirty="0">
                          <a:latin typeface="+mn-lt"/>
                          <a:cs typeface="Arial MT"/>
                        </a:rPr>
                        <a:t>por </a:t>
                      </a:r>
                      <a:r>
                        <a:rPr sz="1800" dirty="0">
                          <a:latin typeface="+mn-lt"/>
                          <a:cs typeface="Arial MT"/>
                        </a:rPr>
                        <a:t>competencias</a:t>
                      </a:r>
                      <a:r>
                        <a:rPr sz="1800" spc="260" dirty="0">
                          <a:latin typeface="+mn-lt"/>
                          <a:cs typeface="Arial MT"/>
                        </a:rPr>
                        <a:t> </a:t>
                      </a:r>
                      <a:r>
                        <a:rPr sz="1800" dirty="0">
                          <a:latin typeface="+mn-lt"/>
                          <a:cs typeface="Arial MT"/>
                        </a:rPr>
                        <a:t>por</a:t>
                      </a:r>
                      <a:r>
                        <a:rPr sz="1800" spc="-30" dirty="0">
                          <a:latin typeface="+mn-lt"/>
                          <a:cs typeface="Arial MT"/>
                        </a:rPr>
                        <a:t> </a:t>
                      </a:r>
                      <a:r>
                        <a:rPr sz="1800" dirty="0">
                          <a:latin typeface="+mn-lt"/>
                          <a:cs typeface="Arial MT"/>
                        </a:rPr>
                        <a:t>grados</a:t>
                      </a:r>
                      <a:r>
                        <a:rPr sz="1800" spc="-20" dirty="0">
                          <a:latin typeface="+mn-lt"/>
                          <a:cs typeface="Arial MT"/>
                        </a:rPr>
                        <a:t> </a:t>
                      </a:r>
                      <a:r>
                        <a:rPr sz="1800" dirty="0">
                          <a:latin typeface="+mn-lt"/>
                          <a:cs typeface="Arial MT"/>
                        </a:rPr>
                        <a:t>(3°</a:t>
                      </a:r>
                      <a:r>
                        <a:rPr sz="1800" spc="-30" dirty="0">
                          <a:latin typeface="+mn-lt"/>
                          <a:cs typeface="Arial MT"/>
                        </a:rPr>
                        <a:t> </a:t>
                      </a:r>
                      <a:r>
                        <a:rPr sz="1800" dirty="0">
                          <a:latin typeface="+mn-lt"/>
                          <a:cs typeface="Arial MT"/>
                        </a:rPr>
                        <a:t>a</a:t>
                      </a:r>
                      <a:r>
                        <a:rPr sz="1800" spc="-20" dirty="0">
                          <a:latin typeface="+mn-lt"/>
                          <a:cs typeface="Arial MT"/>
                        </a:rPr>
                        <a:t> 11°)</a:t>
                      </a:r>
                      <a:endParaRPr sz="1800" dirty="0">
                        <a:latin typeface="+mn-lt"/>
                        <a:cs typeface="Arial MT"/>
                      </a:endParaRPr>
                    </a:p>
                  </a:txBody>
                  <a:tcPr marL="0" marR="0" marT="571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408940">
                        <a:lnSpc>
                          <a:spcPct val="96200"/>
                        </a:lnSpc>
                        <a:spcBef>
                          <a:spcPts val="20"/>
                        </a:spcBef>
                      </a:pPr>
                      <a:r>
                        <a:rPr sz="1800" dirty="0">
                          <a:latin typeface="+mn-lt"/>
                          <a:cs typeface="Arial MT"/>
                        </a:rPr>
                        <a:t>Se</a:t>
                      </a:r>
                      <a:r>
                        <a:rPr sz="1800" spc="-35" dirty="0">
                          <a:latin typeface="+mn-lt"/>
                          <a:cs typeface="Arial MT"/>
                        </a:rPr>
                        <a:t> </a:t>
                      </a:r>
                      <a:r>
                        <a:rPr sz="1800" dirty="0">
                          <a:latin typeface="+mn-lt"/>
                          <a:cs typeface="Arial MT"/>
                        </a:rPr>
                        <a:t>diseñaron</a:t>
                      </a:r>
                      <a:r>
                        <a:rPr sz="1800" spc="-30" dirty="0">
                          <a:latin typeface="+mn-lt"/>
                          <a:cs typeface="Arial MT"/>
                        </a:rPr>
                        <a:t> </a:t>
                      </a:r>
                      <a:r>
                        <a:rPr sz="1800" dirty="0">
                          <a:latin typeface="+mn-lt"/>
                          <a:cs typeface="Arial MT"/>
                        </a:rPr>
                        <a:t>y</a:t>
                      </a:r>
                      <a:r>
                        <a:rPr sz="1800" spc="-40" dirty="0">
                          <a:latin typeface="+mn-lt"/>
                          <a:cs typeface="Arial MT"/>
                        </a:rPr>
                        <a:t> </a:t>
                      </a:r>
                      <a:r>
                        <a:rPr sz="1800" dirty="0">
                          <a:latin typeface="+mn-lt"/>
                          <a:cs typeface="Arial MT"/>
                        </a:rPr>
                        <a:t>realizaron,</a:t>
                      </a:r>
                      <a:r>
                        <a:rPr sz="1800" spc="-40" dirty="0">
                          <a:latin typeface="+mn-lt"/>
                          <a:cs typeface="Arial MT"/>
                        </a:rPr>
                        <a:t> </a:t>
                      </a:r>
                      <a:r>
                        <a:rPr sz="1800" spc="-25" dirty="0">
                          <a:latin typeface="+mn-lt"/>
                          <a:cs typeface="Arial MT"/>
                        </a:rPr>
                        <a:t>con </a:t>
                      </a:r>
                      <a:r>
                        <a:rPr sz="1800" spc="-10" dirty="0">
                          <a:latin typeface="+mn-lt"/>
                          <a:cs typeface="Arial MT"/>
                        </a:rPr>
                        <a:t>seguimiento</a:t>
                      </a:r>
                      <a:r>
                        <a:rPr sz="1800" dirty="0">
                          <a:latin typeface="+mn-lt"/>
                          <a:cs typeface="Arial MT"/>
                        </a:rPr>
                        <a:t> </a:t>
                      </a:r>
                      <a:r>
                        <a:rPr sz="1800" spc="-10" dirty="0">
                          <a:latin typeface="+mn-lt"/>
                          <a:cs typeface="Arial MT"/>
                        </a:rPr>
                        <a:t>periódico</a:t>
                      </a:r>
                      <a:r>
                        <a:rPr sz="1800" dirty="0">
                          <a:latin typeface="+mn-lt"/>
                          <a:cs typeface="Arial MT"/>
                        </a:rPr>
                        <a:t> en</a:t>
                      </a:r>
                      <a:r>
                        <a:rPr sz="1800" spc="5" dirty="0">
                          <a:latin typeface="+mn-lt"/>
                          <a:cs typeface="Arial MT"/>
                        </a:rPr>
                        <a:t> </a:t>
                      </a:r>
                      <a:r>
                        <a:rPr sz="1800" dirty="0">
                          <a:latin typeface="+mn-lt"/>
                          <a:cs typeface="Arial MT"/>
                        </a:rPr>
                        <a:t>todos </a:t>
                      </a:r>
                      <a:r>
                        <a:rPr sz="1800" spc="-25" dirty="0">
                          <a:latin typeface="+mn-lt"/>
                          <a:cs typeface="Arial MT"/>
                        </a:rPr>
                        <a:t>los </a:t>
                      </a:r>
                      <a:r>
                        <a:rPr sz="1800" spc="-10" dirty="0">
                          <a:latin typeface="+mn-lt"/>
                          <a:cs typeface="Arial MT"/>
                        </a:rPr>
                        <a:t>cursos.</a:t>
                      </a:r>
                      <a:endParaRPr sz="1800">
                        <a:latin typeface="+mn-lt"/>
                        <a:cs typeface="Arial MT"/>
                      </a:endParaRPr>
                    </a:p>
                  </a:txBody>
                  <a:tcPr marL="0" marR="0" marT="254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5080" algn="ctr">
                        <a:lnSpc>
                          <a:spcPts val="1290"/>
                        </a:lnSpc>
                      </a:pPr>
                      <a:r>
                        <a:rPr sz="1800" spc="-25" dirty="0">
                          <a:latin typeface="+mn-lt"/>
                          <a:cs typeface="Arial MT"/>
                        </a:rPr>
                        <a:t>90%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3020" algn="r">
                        <a:lnSpc>
                          <a:spcPts val="1290"/>
                        </a:lnSpc>
                      </a:pPr>
                      <a:r>
                        <a:rPr sz="1800" spc="-10" dirty="0">
                          <a:latin typeface="+mn-lt"/>
                          <a:cs typeface="Arial MT"/>
                        </a:rPr>
                        <a:t>$2.307.000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679718">
                <a:tc>
                  <a:txBody>
                    <a:bodyPr/>
                    <a:lstStyle/>
                    <a:p>
                      <a:pPr marL="3810" algn="ctr">
                        <a:lnSpc>
                          <a:spcPts val="1290"/>
                        </a:lnSpc>
                      </a:pPr>
                      <a:r>
                        <a:rPr sz="1800" spc="-50" dirty="0">
                          <a:latin typeface="+mn-lt"/>
                          <a:cs typeface="Arial MT"/>
                        </a:rPr>
                        <a:t>3</a:t>
                      </a:r>
                      <a:endParaRPr sz="1800" dirty="0">
                        <a:latin typeface="+mn-l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127000">
                        <a:lnSpc>
                          <a:spcPts val="1260"/>
                        </a:lnSpc>
                        <a:spcBef>
                          <a:spcPts val="60"/>
                        </a:spcBef>
                      </a:pPr>
                      <a:r>
                        <a:rPr sz="1800" dirty="0">
                          <a:latin typeface="+mn-lt"/>
                          <a:cs typeface="Arial MT"/>
                        </a:rPr>
                        <a:t>Olimpiadas</a:t>
                      </a:r>
                      <a:r>
                        <a:rPr sz="1800" spc="-45" dirty="0">
                          <a:latin typeface="+mn-lt"/>
                          <a:cs typeface="Arial MT"/>
                        </a:rPr>
                        <a:t> </a:t>
                      </a:r>
                      <a:r>
                        <a:rPr sz="1800" dirty="0">
                          <a:latin typeface="+mn-lt"/>
                          <a:cs typeface="Arial MT"/>
                        </a:rPr>
                        <a:t>externas</a:t>
                      </a:r>
                      <a:r>
                        <a:rPr sz="1800" spc="-40" dirty="0">
                          <a:latin typeface="+mn-lt"/>
                          <a:cs typeface="Arial MT"/>
                        </a:rPr>
                        <a:t> </a:t>
                      </a:r>
                      <a:r>
                        <a:rPr sz="1800" dirty="0">
                          <a:latin typeface="+mn-lt"/>
                          <a:cs typeface="Arial MT"/>
                        </a:rPr>
                        <a:t>(En</a:t>
                      </a:r>
                      <a:r>
                        <a:rPr sz="1800" spc="-40" dirty="0">
                          <a:latin typeface="+mn-lt"/>
                          <a:cs typeface="Arial MT"/>
                        </a:rPr>
                        <a:t> </a:t>
                      </a:r>
                      <a:r>
                        <a:rPr sz="1800" spc="-25" dirty="0">
                          <a:latin typeface="+mn-lt"/>
                          <a:cs typeface="Arial MT"/>
                        </a:rPr>
                        <a:t>la </a:t>
                      </a:r>
                      <a:r>
                        <a:rPr sz="1800" spc="-10" dirty="0">
                          <a:latin typeface="+mn-lt"/>
                          <a:cs typeface="Arial MT"/>
                        </a:rPr>
                        <a:t>Institución</a:t>
                      </a:r>
                      <a:r>
                        <a:rPr sz="1800" spc="-20" dirty="0">
                          <a:latin typeface="+mn-lt"/>
                          <a:cs typeface="Arial MT"/>
                        </a:rPr>
                        <a:t> </a:t>
                      </a:r>
                      <a:r>
                        <a:rPr sz="1800" dirty="0">
                          <a:latin typeface="+mn-lt"/>
                          <a:cs typeface="Arial MT"/>
                        </a:rPr>
                        <a:t>Educativa</a:t>
                      </a:r>
                      <a:r>
                        <a:rPr sz="1800" spc="-15" dirty="0">
                          <a:latin typeface="+mn-lt"/>
                          <a:cs typeface="Arial MT"/>
                        </a:rPr>
                        <a:t> </a:t>
                      </a:r>
                      <a:r>
                        <a:rPr sz="1800" dirty="0">
                          <a:latin typeface="+mn-lt"/>
                          <a:cs typeface="Arial MT"/>
                        </a:rPr>
                        <a:t>Madre</a:t>
                      </a:r>
                      <a:r>
                        <a:rPr sz="1800" spc="-20" dirty="0">
                          <a:latin typeface="+mn-lt"/>
                          <a:cs typeface="Arial MT"/>
                        </a:rPr>
                        <a:t> </a:t>
                      </a:r>
                      <a:r>
                        <a:rPr sz="1800" spc="-10" dirty="0">
                          <a:latin typeface="+mn-lt"/>
                          <a:cs typeface="Arial MT"/>
                        </a:rPr>
                        <a:t>Laura)</a:t>
                      </a:r>
                      <a:endParaRPr sz="1800" dirty="0">
                        <a:latin typeface="+mn-lt"/>
                        <a:cs typeface="Arial MT"/>
                      </a:endParaRPr>
                    </a:p>
                  </a:txBody>
                  <a:tcPr marL="0" marR="0" marT="762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121920">
                        <a:lnSpc>
                          <a:spcPct val="96000"/>
                        </a:lnSpc>
                      </a:pPr>
                      <a:r>
                        <a:rPr sz="1800" dirty="0">
                          <a:latin typeface="+mn-lt"/>
                          <a:cs typeface="Arial MT"/>
                        </a:rPr>
                        <a:t>Se</a:t>
                      </a:r>
                      <a:r>
                        <a:rPr sz="1800" spc="-15" dirty="0">
                          <a:latin typeface="+mn-lt"/>
                          <a:cs typeface="Arial MT"/>
                        </a:rPr>
                        <a:t> </a:t>
                      </a:r>
                      <a:r>
                        <a:rPr sz="1800" spc="-10" dirty="0">
                          <a:latin typeface="+mn-lt"/>
                          <a:cs typeface="Arial MT"/>
                        </a:rPr>
                        <a:t>escogieron </a:t>
                      </a:r>
                      <a:r>
                        <a:rPr sz="1800" dirty="0">
                          <a:latin typeface="+mn-lt"/>
                          <a:cs typeface="Arial MT"/>
                        </a:rPr>
                        <a:t>los</a:t>
                      </a:r>
                      <a:r>
                        <a:rPr sz="1800" spc="-10" dirty="0">
                          <a:latin typeface="+mn-lt"/>
                          <a:cs typeface="Arial MT"/>
                        </a:rPr>
                        <a:t> </a:t>
                      </a:r>
                      <a:r>
                        <a:rPr sz="1800" dirty="0">
                          <a:latin typeface="+mn-lt"/>
                          <a:cs typeface="Arial MT"/>
                        </a:rPr>
                        <a:t>mejores</a:t>
                      </a:r>
                      <a:r>
                        <a:rPr sz="1800" spc="-10" dirty="0">
                          <a:latin typeface="+mn-lt"/>
                          <a:cs typeface="Arial MT"/>
                        </a:rPr>
                        <a:t> estudiantes </a:t>
                      </a:r>
                      <a:r>
                        <a:rPr sz="1800" dirty="0">
                          <a:latin typeface="+mn-lt"/>
                          <a:cs typeface="Arial MT"/>
                        </a:rPr>
                        <a:t>de</a:t>
                      </a:r>
                      <a:r>
                        <a:rPr sz="1800" spc="-30" dirty="0">
                          <a:latin typeface="+mn-lt"/>
                          <a:cs typeface="Arial MT"/>
                        </a:rPr>
                        <a:t> </a:t>
                      </a:r>
                      <a:r>
                        <a:rPr sz="1800" dirty="0">
                          <a:latin typeface="+mn-lt"/>
                          <a:cs typeface="Arial MT"/>
                        </a:rPr>
                        <a:t>cada</a:t>
                      </a:r>
                      <a:r>
                        <a:rPr sz="1800" spc="-25" dirty="0">
                          <a:latin typeface="+mn-lt"/>
                          <a:cs typeface="Arial MT"/>
                        </a:rPr>
                        <a:t> </a:t>
                      </a:r>
                      <a:r>
                        <a:rPr sz="1800" dirty="0">
                          <a:latin typeface="+mn-lt"/>
                          <a:cs typeface="Arial MT"/>
                        </a:rPr>
                        <a:t>curso</a:t>
                      </a:r>
                      <a:r>
                        <a:rPr sz="1800" spc="-25" dirty="0">
                          <a:latin typeface="+mn-lt"/>
                          <a:cs typeface="Arial MT"/>
                        </a:rPr>
                        <a:t> </a:t>
                      </a:r>
                      <a:r>
                        <a:rPr sz="1800" dirty="0">
                          <a:latin typeface="+mn-lt"/>
                          <a:cs typeface="Arial MT"/>
                        </a:rPr>
                        <a:t>y</a:t>
                      </a:r>
                      <a:r>
                        <a:rPr sz="1800" spc="-40" dirty="0">
                          <a:latin typeface="+mn-lt"/>
                          <a:cs typeface="Arial MT"/>
                        </a:rPr>
                        <a:t> </a:t>
                      </a:r>
                      <a:r>
                        <a:rPr sz="1800" dirty="0">
                          <a:latin typeface="+mn-lt"/>
                          <a:cs typeface="Arial MT"/>
                        </a:rPr>
                        <a:t>presentaron</a:t>
                      </a:r>
                      <a:r>
                        <a:rPr sz="1800" spc="-30" dirty="0">
                          <a:latin typeface="+mn-lt"/>
                          <a:cs typeface="Arial MT"/>
                        </a:rPr>
                        <a:t> </a:t>
                      </a:r>
                      <a:r>
                        <a:rPr sz="1800" dirty="0">
                          <a:latin typeface="+mn-lt"/>
                          <a:cs typeface="Arial MT"/>
                        </a:rPr>
                        <a:t>la</a:t>
                      </a:r>
                      <a:r>
                        <a:rPr sz="1800" spc="-25" dirty="0">
                          <a:latin typeface="+mn-lt"/>
                          <a:cs typeface="Arial MT"/>
                        </a:rPr>
                        <a:t> </a:t>
                      </a:r>
                      <a:r>
                        <a:rPr sz="1800" spc="-10" dirty="0">
                          <a:latin typeface="+mn-lt"/>
                          <a:cs typeface="Arial MT"/>
                        </a:rPr>
                        <a:t>prueba, </a:t>
                      </a:r>
                      <a:r>
                        <a:rPr sz="1800" dirty="0">
                          <a:latin typeface="+mn-lt"/>
                          <a:cs typeface="Arial MT"/>
                        </a:rPr>
                        <a:t>con</a:t>
                      </a:r>
                      <a:r>
                        <a:rPr sz="1800" spc="-35" dirty="0">
                          <a:latin typeface="+mn-lt"/>
                          <a:cs typeface="Arial MT"/>
                        </a:rPr>
                        <a:t> </a:t>
                      </a:r>
                      <a:r>
                        <a:rPr sz="1800" dirty="0">
                          <a:latin typeface="+mn-lt"/>
                          <a:cs typeface="Arial MT"/>
                        </a:rPr>
                        <a:t>la</a:t>
                      </a:r>
                      <a:r>
                        <a:rPr sz="1800" spc="-30" dirty="0">
                          <a:latin typeface="+mn-lt"/>
                          <a:cs typeface="Arial MT"/>
                        </a:rPr>
                        <a:t> </a:t>
                      </a:r>
                      <a:r>
                        <a:rPr sz="1800" dirty="0">
                          <a:latin typeface="+mn-lt"/>
                          <a:cs typeface="Arial MT"/>
                        </a:rPr>
                        <a:t>gestión</a:t>
                      </a:r>
                      <a:r>
                        <a:rPr sz="1800" spc="-35" dirty="0">
                          <a:latin typeface="+mn-lt"/>
                          <a:cs typeface="Arial MT"/>
                        </a:rPr>
                        <a:t> </a:t>
                      </a:r>
                      <a:r>
                        <a:rPr sz="1800" dirty="0">
                          <a:latin typeface="+mn-lt"/>
                          <a:cs typeface="Arial MT"/>
                        </a:rPr>
                        <a:t>económica</a:t>
                      </a:r>
                      <a:r>
                        <a:rPr sz="1800" spc="-30" dirty="0">
                          <a:latin typeface="+mn-lt"/>
                          <a:cs typeface="Arial MT"/>
                        </a:rPr>
                        <a:t> </a:t>
                      </a:r>
                      <a:r>
                        <a:rPr sz="1800" dirty="0">
                          <a:latin typeface="+mn-lt"/>
                          <a:cs typeface="Arial MT"/>
                        </a:rPr>
                        <a:t>de</a:t>
                      </a:r>
                      <a:r>
                        <a:rPr sz="1800" spc="-35" dirty="0">
                          <a:latin typeface="+mn-lt"/>
                          <a:cs typeface="Arial MT"/>
                        </a:rPr>
                        <a:t> </a:t>
                      </a:r>
                      <a:r>
                        <a:rPr sz="1800" spc="-25" dirty="0">
                          <a:latin typeface="+mn-lt"/>
                          <a:cs typeface="Arial MT"/>
                        </a:rPr>
                        <a:t>los </a:t>
                      </a:r>
                      <a:r>
                        <a:rPr sz="1800" dirty="0">
                          <a:latin typeface="+mn-lt"/>
                          <a:cs typeface="Arial MT"/>
                        </a:rPr>
                        <a:t>involucrados</a:t>
                      </a:r>
                      <a:r>
                        <a:rPr sz="1800" spc="-40" dirty="0">
                          <a:latin typeface="+mn-lt"/>
                          <a:cs typeface="Arial MT"/>
                        </a:rPr>
                        <a:t> </a:t>
                      </a:r>
                      <a:r>
                        <a:rPr sz="1800" dirty="0">
                          <a:latin typeface="+mn-lt"/>
                          <a:cs typeface="Arial MT"/>
                        </a:rPr>
                        <a:t>en</a:t>
                      </a:r>
                      <a:r>
                        <a:rPr sz="1800" spc="-35" dirty="0">
                          <a:latin typeface="+mn-lt"/>
                          <a:cs typeface="Arial MT"/>
                        </a:rPr>
                        <a:t> </a:t>
                      </a:r>
                      <a:r>
                        <a:rPr sz="1800" dirty="0">
                          <a:latin typeface="+mn-lt"/>
                          <a:cs typeface="Arial MT"/>
                        </a:rPr>
                        <a:t>el</a:t>
                      </a:r>
                      <a:r>
                        <a:rPr sz="1800" spc="-60" dirty="0">
                          <a:latin typeface="+mn-lt"/>
                          <a:cs typeface="Arial MT"/>
                        </a:rPr>
                        <a:t> </a:t>
                      </a:r>
                      <a:r>
                        <a:rPr sz="1800" spc="-10" dirty="0">
                          <a:latin typeface="+mn-lt"/>
                          <a:cs typeface="Arial MT"/>
                        </a:rPr>
                        <a:t>proyecto.</a:t>
                      </a:r>
                      <a:endParaRPr sz="180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20" algn="ctr">
                        <a:lnSpc>
                          <a:spcPts val="1290"/>
                        </a:lnSpc>
                      </a:pPr>
                      <a:r>
                        <a:rPr sz="1800" spc="-20" dirty="0">
                          <a:latin typeface="+mn-lt"/>
                          <a:cs typeface="Arial MT"/>
                        </a:rPr>
                        <a:t>100%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3020" algn="r">
                        <a:lnSpc>
                          <a:spcPts val="1290"/>
                        </a:lnSpc>
                      </a:pPr>
                      <a:r>
                        <a:rPr sz="1800" spc="-10" dirty="0">
                          <a:latin typeface="+mn-lt"/>
                          <a:cs typeface="Arial MT"/>
                        </a:rPr>
                        <a:t>$000.000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9"/>
                  </a:ext>
                </a:extLst>
              </a:tr>
              <a:tr h="782279">
                <a:tc>
                  <a:txBody>
                    <a:bodyPr/>
                    <a:lstStyle/>
                    <a:p>
                      <a:pPr marL="3810" algn="ctr">
                        <a:lnSpc>
                          <a:spcPts val="1290"/>
                        </a:lnSpc>
                      </a:pPr>
                      <a:r>
                        <a:rPr sz="1800" spc="-50" dirty="0">
                          <a:latin typeface="+mn-lt"/>
                          <a:cs typeface="Arial MT"/>
                        </a:rPr>
                        <a:t>4</a:t>
                      </a:r>
                      <a:endParaRPr sz="1800" dirty="0">
                        <a:latin typeface="+mn-l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4455">
                        <a:lnSpc>
                          <a:spcPts val="1290"/>
                        </a:lnSpc>
                      </a:pPr>
                      <a:r>
                        <a:rPr sz="1800" dirty="0">
                          <a:latin typeface="+mn-lt"/>
                          <a:cs typeface="Arial MT"/>
                        </a:rPr>
                        <a:t>Día</a:t>
                      </a:r>
                      <a:r>
                        <a:rPr sz="1800" spc="-25" dirty="0">
                          <a:latin typeface="+mn-lt"/>
                          <a:cs typeface="Arial MT"/>
                        </a:rPr>
                        <a:t> </a:t>
                      </a:r>
                      <a:r>
                        <a:rPr sz="1800" dirty="0">
                          <a:latin typeface="+mn-lt"/>
                          <a:cs typeface="Arial MT"/>
                        </a:rPr>
                        <a:t>de</a:t>
                      </a:r>
                      <a:r>
                        <a:rPr sz="1800" spc="-20" dirty="0">
                          <a:latin typeface="+mn-lt"/>
                          <a:cs typeface="Arial MT"/>
                        </a:rPr>
                        <a:t> </a:t>
                      </a:r>
                      <a:r>
                        <a:rPr sz="1800" dirty="0">
                          <a:latin typeface="+mn-lt"/>
                          <a:cs typeface="Arial MT"/>
                        </a:rPr>
                        <a:t>las</a:t>
                      </a:r>
                      <a:r>
                        <a:rPr sz="1800" spc="-20" dirty="0">
                          <a:latin typeface="+mn-lt"/>
                          <a:cs typeface="Arial MT"/>
                        </a:rPr>
                        <a:t> </a:t>
                      </a:r>
                      <a:r>
                        <a:rPr sz="1800" spc="-10" dirty="0">
                          <a:latin typeface="+mn-lt"/>
                          <a:cs typeface="Arial MT"/>
                        </a:rPr>
                        <a:t>Matemáticas</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198120">
                        <a:lnSpc>
                          <a:spcPct val="96000"/>
                        </a:lnSpc>
                      </a:pPr>
                      <a:r>
                        <a:rPr sz="1800" dirty="0">
                          <a:latin typeface="+mn-lt"/>
                          <a:cs typeface="Arial MT"/>
                        </a:rPr>
                        <a:t>Se</a:t>
                      </a:r>
                      <a:r>
                        <a:rPr sz="1800" spc="-15" dirty="0">
                          <a:latin typeface="+mn-lt"/>
                          <a:cs typeface="Arial MT"/>
                        </a:rPr>
                        <a:t> </a:t>
                      </a:r>
                      <a:r>
                        <a:rPr sz="1800" spc="-10" dirty="0">
                          <a:latin typeface="+mn-lt"/>
                          <a:cs typeface="Arial MT"/>
                        </a:rPr>
                        <a:t>organizó</a:t>
                      </a:r>
                      <a:r>
                        <a:rPr sz="1800" spc="-15" dirty="0">
                          <a:latin typeface="+mn-lt"/>
                          <a:cs typeface="Arial MT"/>
                        </a:rPr>
                        <a:t> </a:t>
                      </a:r>
                      <a:r>
                        <a:rPr sz="1800" dirty="0">
                          <a:latin typeface="+mn-lt"/>
                          <a:cs typeface="Arial MT"/>
                        </a:rPr>
                        <a:t>y</a:t>
                      </a:r>
                      <a:r>
                        <a:rPr sz="1800" spc="5" dirty="0">
                          <a:latin typeface="+mn-lt"/>
                          <a:cs typeface="Arial MT"/>
                        </a:rPr>
                        <a:t> </a:t>
                      </a:r>
                      <a:r>
                        <a:rPr sz="1800" dirty="0">
                          <a:latin typeface="+mn-lt"/>
                          <a:cs typeface="Arial MT"/>
                        </a:rPr>
                        <a:t>llevó</a:t>
                      </a:r>
                      <a:r>
                        <a:rPr sz="1800" spc="-15" dirty="0">
                          <a:latin typeface="+mn-lt"/>
                          <a:cs typeface="Arial MT"/>
                        </a:rPr>
                        <a:t> </a:t>
                      </a:r>
                      <a:r>
                        <a:rPr sz="1800" dirty="0">
                          <a:latin typeface="+mn-lt"/>
                          <a:cs typeface="Arial MT"/>
                        </a:rPr>
                        <a:t>a</a:t>
                      </a:r>
                      <a:r>
                        <a:rPr sz="1800" spc="-30" dirty="0">
                          <a:latin typeface="+mn-lt"/>
                          <a:cs typeface="Arial MT"/>
                        </a:rPr>
                        <a:t> </a:t>
                      </a:r>
                      <a:r>
                        <a:rPr sz="1800" dirty="0">
                          <a:latin typeface="+mn-lt"/>
                          <a:cs typeface="Arial MT"/>
                        </a:rPr>
                        <a:t>cabo</a:t>
                      </a:r>
                      <a:r>
                        <a:rPr sz="1800" spc="-15" dirty="0">
                          <a:latin typeface="+mn-lt"/>
                          <a:cs typeface="Arial MT"/>
                        </a:rPr>
                        <a:t> </a:t>
                      </a:r>
                      <a:r>
                        <a:rPr sz="1800" dirty="0">
                          <a:latin typeface="+mn-lt"/>
                          <a:cs typeface="Arial MT"/>
                        </a:rPr>
                        <a:t>en</a:t>
                      </a:r>
                      <a:r>
                        <a:rPr sz="1800" spc="-15" dirty="0">
                          <a:latin typeface="+mn-lt"/>
                          <a:cs typeface="Arial MT"/>
                        </a:rPr>
                        <a:t> </a:t>
                      </a:r>
                      <a:r>
                        <a:rPr sz="1800" dirty="0">
                          <a:latin typeface="+mn-lt"/>
                          <a:cs typeface="Arial MT"/>
                        </a:rPr>
                        <a:t>la</a:t>
                      </a:r>
                      <a:r>
                        <a:rPr sz="1800" spc="-15" dirty="0">
                          <a:latin typeface="+mn-lt"/>
                          <a:cs typeface="Arial MT"/>
                        </a:rPr>
                        <a:t> </a:t>
                      </a:r>
                      <a:r>
                        <a:rPr sz="1800" spc="-20" dirty="0">
                          <a:latin typeface="+mn-lt"/>
                          <a:cs typeface="Arial MT"/>
                        </a:rPr>
                        <a:t>fecha </a:t>
                      </a:r>
                      <a:r>
                        <a:rPr sz="1800" dirty="0">
                          <a:latin typeface="+mn-lt"/>
                          <a:cs typeface="Arial MT"/>
                        </a:rPr>
                        <a:t>prevista,</a:t>
                      </a:r>
                      <a:r>
                        <a:rPr sz="1800" spc="-35" dirty="0">
                          <a:latin typeface="+mn-lt"/>
                          <a:cs typeface="Arial MT"/>
                        </a:rPr>
                        <a:t> </a:t>
                      </a:r>
                      <a:r>
                        <a:rPr sz="1800" dirty="0">
                          <a:latin typeface="+mn-lt"/>
                          <a:cs typeface="Arial MT"/>
                        </a:rPr>
                        <a:t>con</a:t>
                      </a:r>
                      <a:r>
                        <a:rPr sz="1800" spc="-20" dirty="0">
                          <a:latin typeface="+mn-lt"/>
                          <a:cs typeface="Arial MT"/>
                        </a:rPr>
                        <a:t> </a:t>
                      </a:r>
                      <a:r>
                        <a:rPr sz="1800" spc="-10" dirty="0">
                          <a:latin typeface="+mn-lt"/>
                          <a:cs typeface="Arial MT"/>
                        </a:rPr>
                        <a:t>actividades</a:t>
                      </a:r>
                      <a:r>
                        <a:rPr sz="1800" spc="-20" dirty="0">
                          <a:latin typeface="+mn-lt"/>
                          <a:cs typeface="Arial MT"/>
                        </a:rPr>
                        <a:t> </a:t>
                      </a:r>
                      <a:r>
                        <a:rPr sz="1800" dirty="0">
                          <a:latin typeface="+mn-lt"/>
                          <a:cs typeface="Arial MT"/>
                        </a:rPr>
                        <a:t>lúdicas</a:t>
                      </a:r>
                      <a:r>
                        <a:rPr sz="1800" spc="-20" dirty="0">
                          <a:latin typeface="+mn-lt"/>
                          <a:cs typeface="Arial MT"/>
                        </a:rPr>
                        <a:t> </a:t>
                      </a:r>
                      <a:r>
                        <a:rPr sz="1800" spc="-50" dirty="0">
                          <a:latin typeface="+mn-lt"/>
                          <a:cs typeface="Arial MT"/>
                        </a:rPr>
                        <a:t>y </a:t>
                      </a:r>
                      <a:r>
                        <a:rPr sz="1800" dirty="0">
                          <a:latin typeface="+mn-lt"/>
                          <a:cs typeface="Arial MT"/>
                        </a:rPr>
                        <a:t>amenas,</a:t>
                      </a:r>
                      <a:r>
                        <a:rPr sz="1800" spc="-50" dirty="0">
                          <a:latin typeface="+mn-lt"/>
                          <a:cs typeface="Arial MT"/>
                        </a:rPr>
                        <a:t> </a:t>
                      </a:r>
                      <a:r>
                        <a:rPr sz="1800" dirty="0">
                          <a:latin typeface="+mn-lt"/>
                          <a:cs typeface="Arial MT"/>
                        </a:rPr>
                        <a:t>con</a:t>
                      </a:r>
                      <a:r>
                        <a:rPr sz="1800" spc="-35" dirty="0">
                          <a:latin typeface="+mn-lt"/>
                          <a:cs typeface="Arial MT"/>
                        </a:rPr>
                        <a:t> </a:t>
                      </a:r>
                      <a:r>
                        <a:rPr sz="1800" dirty="0">
                          <a:latin typeface="+mn-lt"/>
                          <a:cs typeface="Arial MT"/>
                        </a:rPr>
                        <a:t>la</a:t>
                      </a:r>
                      <a:r>
                        <a:rPr sz="1800" spc="-35" dirty="0">
                          <a:latin typeface="+mn-lt"/>
                          <a:cs typeface="Arial MT"/>
                        </a:rPr>
                        <a:t> </a:t>
                      </a:r>
                      <a:r>
                        <a:rPr sz="1800" dirty="0">
                          <a:latin typeface="+mn-lt"/>
                          <a:cs typeface="Arial MT"/>
                        </a:rPr>
                        <a:t>gestión</a:t>
                      </a:r>
                      <a:r>
                        <a:rPr sz="1800" spc="-35" dirty="0">
                          <a:latin typeface="+mn-lt"/>
                          <a:cs typeface="Arial MT"/>
                        </a:rPr>
                        <a:t> </a:t>
                      </a:r>
                      <a:r>
                        <a:rPr sz="1800" dirty="0">
                          <a:latin typeface="+mn-lt"/>
                          <a:cs typeface="Arial MT"/>
                        </a:rPr>
                        <a:t>económica</a:t>
                      </a:r>
                      <a:r>
                        <a:rPr sz="1800" spc="-30" dirty="0">
                          <a:latin typeface="+mn-lt"/>
                          <a:cs typeface="Arial MT"/>
                        </a:rPr>
                        <a:t> </a:t>
                      </a:r>
                      <a:r>
                        <a:rPr sz="1800" spc="-25" dirty="0">
                          <a:latin typeface="+mn-lt"/>
                          <a:cs typeface="Arial MT"/>
                        </a:rPr>
                        <a:t>de </a:t>
                      </a:r>
                      <a:r>
                        <a:rPr sz="1800" dirty="0">
                          <a:latin typeface="+mn-lt"/>
                          <a:cs typeface="Arial MT"/>
                        </a:rPr>
                        <a:t>los</a:t>
                      </a:r>
                      <a:r>
                        <a:rPr sz="1800" spc="15" dirty="0">
                          <a:latin typeface="+mn-lt"/>
                          <a:cs typeface="Arial MT"/>
                        </a:rPr>
                        <a:t> </a:t>
                      </a:r>
                      <a:r>
                        <a:rPr sz="1800" spc="-10" dirty="0">
                          <a:latin typeface="+mn-lt"/>
                          <a:cs typeface="Arial MT"/>
                        </a:rPr>
                        <a:t>involucrados</a:t>
                      </a:r>
                      <a:r>
                        <a:rPr sz="1800" spc="-5" dirty="0">
                          <a:latin typeface="+mn-lt"/>
                          <a:cs typeface="Arial MT"/>
                        </a:rPr>
                        <a:t> </a:t>
                      </a:r>
                      <a:r>
                        <a:rPr sz="1800" dirty="0">
                          <a:latin typeface="+mn-lt"/>
                          <a:cs typeface="Arial MT"/>
                        </a:rPr>
                        <a:t>en</a:t>
                      </a:r>
                      <a:r>
                        <a:rPr sz="1800" spc="-5" dirty="0">
                          <a:latin typeface="+mn-lt"/>
                          <a:cs typeface="Arial MT"/>
                        </a:rPr>
                        <a:t> </a:t>
                      </a:r>
                      <a:r>
                        <a:rPr sz="1800" dirty="0">
                          <a:latin typeface="+mn-lt"/>
                          <a:cs typeface="Arial MT"/>
                        </a:rPr>
                        <a:t>el</a:t>
                      </a:r>
                      <a:r>
                        <a:rPr sz="1800" spc="-35" dirty="0">
                          <a:latin typeface="+mn-lt"/>
                          <a:cs typeface="Arial MT"/>
                        </a:rPr>
                        <a:t> </a:t>
                      </a:r>
                      <a:r>
                        <a:rPr sz="1800" spc="-10" dirty="0">
                          <a:latin typeface="+mn-lt"/>
                          <a:cs typeface="Arial MT"/>
                        </a:rPr>
                        <a:t>proyecto.</a:t>
                      </a:r>
                      <a:endParaRPr sz="180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20" algn="ctr">
                        <a:lnSpc>
                          <a:spcPts val="1290"/>
                        </a:lnSpc>
                      </a:pPr>
                      <a:r>
                        <a:rPr sz="1800" spc="-20" dirty="0">
                          <a:latin typeface="+mn-lt"/>
                          <a:cs typeface="Arial MT"/>
                        </a:rPr>
                        <a:t>100%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3020" algn="r">
                        <a:lnSpc>
                          <a:spcPts val="1290"/>
                        </a:lnSpc>
                      </a:pPr>
                      <a:r>
                        <a:rPr sz="1800" spc="-10" dirty="0">
                          <a:latin typeface="+mn-lt"/>
                          <a:cs typeface="Arial MT"/>
                        </a:rPr>
                        <a:t>$000.000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0"/>
                  </a:ext>
                </a:extLst>
              </a:tr>
              <a:tr h="656008">
                <a:tc>
                  <a:txBody>
                    <a:bodyPr/>
                    <a:lstStyle/>
                    <a:p>
                      <a:pPr marL="3810" algn="ctr">
                        <a:lnSpc>
                          <a:spcPts val="1290"/>
                        </a:lnSpc>
                      </a:pPr>
                      <a:r>
                        <a:rPr sz="1800" spc="-50" dirty="0">
                          <a:latin typeface="+mn-lt"/>
                          <a:cs typeface="Arial MT"/>
                        </a:rPr>
                        <a:t>5</a:t>
                      </a:r>
                      <a:endParaRPr sz="1800">
                        <a:latin typeface="+mn-l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256540" indent="38100">
                        <a:lnSpc>
                          <a:spcPct val="96200"/>
                        </a:lnSpc>
                        <a:spcBef>
                          <a:spcPts val="20"/>
                        </a:spcBef>
                      </a:pPr>
                      <a:r>
                        <a:rPr sz="1800" dirty="0">
                          <a:latin typeface="+mn-lt"/>
                          <a:cs typeface="Arial MT"/>
                        </a:rPr>
                        <a:t>Olimpiadas</a:t>
                      </a:r>
                      <a:r>
                        <a:rPr sz="1800" spc="-25" dirty="0">
                          <a:latin typeface="+mn-lt"/>
                          <a:cs typeface="Arial MT"/>
                        </a:rPr>
                        <a:t> </a:t>
                      </a:r>
                      <a:r>
                        <a:rPr sz="1800" dirty="0">
                          <a:latin typeface="+mn-lt"/>
                          <a:cs typeface="Arial MT"/>
                        </a:rPr>
                        <a:t>internas</a:t>
                      </a:r>
                      <a:r>
                        <a:rPr sz="1800" spc="-25" dirty="0">
                          <a:latin typeface="+mn-lt"/>
                          <a:cs typeface="Arial MT"/>
                        </a:rPr>
                        <a:t> </a:t>
                      </a:r>
                      <a:r>
                        <a:rPr sz="1800" dirty="0">
                          <a:latin typeface="+mn-lt"/>
                          <a:cs typeface="Arial MT"/>
                        </a:rPr>
                        <a:t>(1°</a:t>
                      </a:r>
                      <a:r>
                        <a:rPr sz="1800" spc="-30" dirty="0">
                          <a:latin typeface="+mn-lt"/>
                          <a:cs typeface="Arial MT"/>
                        </a:rPr>
                        <a:t> </a:t>
                      </a:r>
                      <a:r>
                        <a:rPr sz="1800" dirty="0">
                          <a:latin typeface="+mn-lt"/>
                          <a:cs typeface="Arial MT"/>
                        </a:rPr>
                        <a:t>a</a:t>
                      </a:r>
                      <a:r>
                        <a:rPr sz="1800" spc="-25" dirty="0">
                          <a:latin typeface="+mn-lt"/>
                          <a:cs typeface="Arial MT"/>
                        </a:rPr>
                        <a:t> </a:t>
                      </a:r>
                      <a:r>
                        <a:rPr sz="1800" dirty="0">
                          <a:latin typeface="+mn-lt"/>
                          <a:cs typeface="Arial MT"/>
                        </a:rPr>
                        <a:t>11°),</a:t>
                      </a:r>
                      <a:r>
                        <a:rPr sz="1800" spc="-40" dirty="0">
                          <a:latin typeface="+mn-lt"/>
                          <a:cs typeface="Arial MT"/>
                        </a:rPr>
                        <a:t> </a:t>
                      </a:r>
                      <a:r>
                        <a:rPr sz="1800" spc="-50" dirty="0">
                          <a:latin typeface="+mn-lt"/>
                          <a:cs typeface="Arial MT"/>
                        </a:rPr>
                        <a:t>- </a:t>
                      </a:r>
                      <a:r>
                        <a:rPr sz="1800" dirty="0">
                          <a:latin typeface="+mn-lt"/>
                          <a:cs typeface="Arial MT"/>
                        </a:rPr>
                        <a:t>transversal</a:t>
                      </a:r>
                      <a:r>
                        <a:rPr sz="1800" spc="-45" dirty="0">
                          <a:latin typeface="+mn-lt"/>
                          <a:cs typeface="Arial MT"/>
                        </a:rPr>
                        <a:t> </a:t>
                      </a:r>
                      <a:r>
                        <a:rPr sz="1800" dirty="0">
                          <a:latin typeface="+mn-lt"/>
                          <a:cs typeface="Arial MT"/>
                        </a:rPr>
                        <a:t>con</a:t>
                      </a:r>
                      <a:r>
                        <a:rPr sz="1800" spc="-15" dirty="0">
                          <a:latin typeface="+mn-lt"/>
                          <a:cs typeface="Arial MT"/>
                        </a:rPr>
                        <a:t> </a:t>
                      </a:r>
                      <a:r>
                        <a:rPr sz="1800" dirty="0">
                          <a:latin typeface="+mn-lt"/>
                          <a:cs typeface="Arial MT"/>
                        </a:rPr>
                        <a:t>el</a:t>
                      </a:r>
                      <a:r>
                        <a:rPr sz="1800" spc="-40" dirty="0">
                          <a:latin typeface="+mn-lt"/>
                          <a:cs typeface="Arial MT"/>
                        </a:rPr>
                        <a:t> </a:t>
                      </a:r>
                      <a:r>
                        <a:rPr sz="1800" dirty="0">
                          <a:latin typeface="+mn-lt"/>
                          <a:cs typeface="Arial MT"/>
                        </a:rPr>
                        <a:t>día</a:t>
                      </a:r>
                      <a:r>
                        <a:rPr sz="1800" spc="-15" dirty="0">
                          <a:latin typeface="+mn-lt"/>
                          <a:cs typeface="Arial MT"/>
                        </a:rPr>
                        <a:t> </a:t>
                      </a:r>
                      <a:r>
                        <a:rPr sz="1800" dirty="0">
                          <a:latin typeface="+mn-lt"/>
                          <a:cs typeface="Arial MT"/>
                        </a:rPr>
                        <a:t>de</a:t>
                      </a:r>
                      <a:r>
                        <a:rPr sz="1800" spc="-10" dirty="0">
                          <a:latin typeface="+mn-lt"/>
                          <a:cs typeface="Arial MT"/>
                        </a:rPr>
                        <a:t> </a:t>
                      </a:r>
                      <a:r>
                        <a:rPr sz="1800" spc="-25" dirty="0">
                          <a:latin typeface="+mn-lt"/>
                          <a:cs typeface="Arial MT"/>
                        </a:rPr>
                        <a:t>las </a:t>
                      </a:r>
                      <a:r>
                        <a:rPr sz="1800" spc="-10" dirty="0">
                          <a:latin typeface="+mn-lt"/>
                          <a:cs typeface="Arial MT"/>
                        </a:rPr>
                        <a:t>matemáticas-</a:t>
                      </a:r>
                      <a:endParaRPr sz="1800" dirty="0">
                        <a:latin typeface="+mn-lt"/>
                        <a:cs typeface="Arial MT"/>
                      </a:endParaRPr>
                    </a:p>
                  </a:txBody>
                  <a:tcPr marL="0" marR="0" marT="254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80645">
                        <a:lnSpc>
                          <a:spcPct val="96200"/>
                        </a:lnSpc>
                        <a:spcBef>
                          <a:spcPts val="20"/>
                        </a:spcBef>
                      </a:pPr>
                      <a:r>
                        <a:rPr sz="1800" dirty="0">
                          <a:latin typeface="+mn-lt"/>
                          <a:cs typeface="Arial MT"/>
                        </a:rPr>
                        <a:t>Se</a:t>
                      </a:r>
                      <a:r>
                        <a:rPr sz="1800" spc="-15" dirty="0">
                          <a:latin typeface="+mn-lt"/>
                          <a:cs typeface="Arial MT"/>
                        </a:rPr>
                        <a:t> </a:t>
                      </a:r>
                      <a:r>
                        <a:rPr sz="1800" dirty="0">
                          <a:latin typeface="+mn-lt"/>
                          <a:cs typeface="Arial MT"/>
                        </a:rPr>
                        <a:t>llevaron</a:t>
                      </a:r>
                      <a:r>
                        <a:rPr sz="1800" spc="-10" dirty="0">
                          <a:latin typeface="+mn-lt"/>
                          <a:cs typeface="Arial MT"/>
                        </a:rPr>
                        <a:t> </a:t>
                      </a:r>
                      <a:r>
                        <a:rPr sz="1800" dirty="0">
                          <a:latin typeface="+mn-lt"/>
                          <a:cs typeface="Arial MT"/>
                        </a:rPr>
                        <a:t>a</a:t>
                      </a:r>
                      <a:r>
                        <a:rPr sz="1800" spc="-10" dirty="0">
                          <a:latin typeface="+mn-lt"/>
                          <a:cs typeface="Arial MT"/>
                        </a:rPr>
                        <a:t> </a:t>
                      </a:r>
                      <a:r>
                        <a:rPr sz="1800" dirty="0">
                          <a:latin typeface="+mn-lt"/>
                          <a:cs typeface="Arial MT"/>
                        </a:rPr>
                        <a:t>cabo,</a:t>
                      </a:r>
                      <a:r>
                        <a:rPr sz="1800" spc="-10" dirty="0">
                          <a:latin typeface="+mn-lt"/>
                          <a:cs typeface="Arial MT"/>
                        </a:rPr>
                        <a:t> </a:t>
                      </a:r>
                      <a:r>
                        <a:rPr sz="1800" dirty="0">
                          <a:latin typeface="+mn-lt"/>
                          <a:cs typeface="Arial MT"/>
                        </a:rPr>
                        <a:t>se</a:t>
                      </a:r>
                      <a:r>
                        <a:rPr sz="1800" spc="-15" dirty="0">
                          <a:latin typeface="+mn-lt"/>
                          <a:cs typeface="Arial MT"/>
                        </a:rPr>
                        <a:t> </a:t>
                      </a:r>
                      <a:r>
                        <a:rPr sz="1800" spc="-10" dirty="0">
                          <a:latin typeface="+mn-lt"/>
                          <a:cs typeface="Arial MT"/>
                        </a:rPr>
                        <a:t>calificaron </a:t>
                      </a:r>
                      <a:r>
                        <a:rPr sz="1800" dirty="0">
                          <a:latin typeface="+mn-lt"/>
                          <a:cs typeface="Arial MT"/>
                        </a:rPr>
                        <a:t>y</a:t>
                      </a:r>
                      <a:r>
                        <a:rPr sz="1800" spc="-30" dirty="0">
                          <a:latin typeface="+mn-lt"/>
                          <a:cs typeface="Arial MT"/>
                        </a:rPr>
                        <a:t> </a:t>
                      </a:r>
                      <a:r>
                        <a:rPr sz="1800" spc="-25" dirty="0">
                          <a:latin typeface="+mn-lt"/>
                          <a:cs typeface="Arial MT"/>
                        </a:rPr>
                        <a:t>se </a:t>
                      </a:r>
                      <a:r>
                        <a:rPr sz="1800" dirty="0">
                          <a:latin typeface="+mn-lt"/>
                          <a:cs typeface="Arial MT"/>
                        </a:rPr>
                        <a:t>premiaron,</a:t>
                      </a:r>
                      <a:r>
                        <a:rPr sz="1800" spc="-50" dirty="0">
                          <a:latin typeface="+mn-lt"/>
                          <a:cs typeface="Arial MT"/>
                        </a:rPr>
                        <a:t> </a:t>
                      </a:r>
                      <a:r>
                        <a:rPr sz="1800" dirty="0">
                          <a:latin typeface="+mn-lt"/>
                          <a:cs typeface="Arial MT"/>
                        </a:rPr>
                        <a:t>con</a:t>
                      </a:r>
                      <a:r>
                        <a:rPr sz="1800" spc="-35" dirty="0">
                          <a:latin typeface="+mn-lt"/>
                          <a:cs typeface="Arial MT"/>
                        </a:rPr>
                        <a:t> </a:t>
                      </a:r>
                      <a:r>
                        <a:rPr sz="1800" dirty="0">
                          <a:latin typeface="+mn-lt"/>
                          <a:cs typeface="Arial MT"/>
                        </a:rPr>
                        <a:t>la</a:t>
                      </a:r>
                      <a:r>
                        <a:rPr sz="1800" spc="-35" dirty="0">
                          <a:latin typeface="+mn-lt"/>
                          <a:cs typeface="Arial MT"/>
                        </a:rPr>
                        <a:t> </a:t>
                      </a:r>
                      <a:r>
                        <a:rPr sz="1800" dirty="0">
                          <a:latin typeface="+mn-lt"/>
                          <a:cs typeface="Arial MT"/>
                        </a:rPr>
                        <a:t>gestión</a:t>
                      </a:r>
                      <a:r>
                        <a:rPr sz="1800" spc="-40" dirty="0">
                          <a:latin typeface="+mn-lt"/>
                          <a:cs typeface="Arial MT"/>
                        </a:rPr>
                        <a:t> </a:t>
                      </a:r>
                      <a:r>
                        <a:rPr sz="1800" dirty="0">
                          <a:latin typeface="+mn-lt"/>
                          <a:cs typeface="Arial MT"/>
                        </a:rPr>
                        <a:t>económica</a:t>
                      </a:r>
                      <a:r>
                        <a:rPr sz="1800" spc="-35" dirty="0">
                          <a:latin typeface="+mn-lt"/>
                          <a:cs typeface="Arial MT"/>
                        </a:rPr>
                        <a:t> </a:t>
                      </a:r>
                      <a:r>
                        <a:rPr sz="1800" spc="-25" dirty="0">
                          <a:latin typeface="+mn-lt"/>
                          <a:cs typeface="Arial MT"/>
                        </a:rPr>
                        <a:t>de </a:t>
                      </a:r>
                      <a:r>
                        <a:rPr sz="1800" dirty="0">
                          <a:latin typeface="+mn-lt"/>
                          <a:cs typeface="Arial MT"/>
                        </a:rPr>
                        <a:t>los</a:t>
                      </a:r>
                      <a:r>
                        <a:rPr sz="1800" spc="15" dirty="0">
                          <a:latin typeface="+mn-lt"/>
                          <a:cs typeface="Arial MT"/>
                        </a:rPr>
                        <a:t> </a:t>
                      </a:r>
                      <a:r>
                        <a:rPr sz="1800" spc="-10" dirty="0">
                          <a:latin typeface="+mn-lt"/>
                          <a:cs typeface="Arial MT"/>
                        </a:rPr>
                        <a:t>involucrados</a:t>
                      </a:r>
                      <a:r>
                        <a:rPr sz="1800" spc="-5" dirty="0">
                          <a:latin typeface="+mn-lt"/>
                          <a:cs typeface="Arial MT"/>
                        </a:rPr>
                        <a:t> </a:t>
                      </a:r>
                      <a:r>
                        <a:rPr sz="1800" dirty="0">
                          <a:latin typeface="+mn-lt"/>
                          <a:cs typeface="Arial MT"/>
                        </a:rPr>
                        <a:t>en</a:t>
                      </a:r>
                      <a:r>
                        <a:rPr sz="1800" spc="-5" dirty="0">
                          <a:latin typeface="+mn-lt"/>
                          <a:cs typeface="Arial MT"/>
                        </a:rPr>
                        <a:t> </a:t>
                      </a:r>
                      <a:r>
                        <a:rPr sz="1800" dirty="0">
                          <a:latin typeface="+mn-lt"/>
                          <a:cs typeface="Arial MT"/>
                        </a:rPr>
                        <a:t>el</a:t>
                      </a:r>
                      <a:r>
                        <a:rPr sz="1800" spc="-35" dirty="0">
                          <a:latin typeface="+mn-lt"/>
                          <a:cs typeface="Arial MT"/>
                        </a:rPr>
                        <a:t> </a:t>
                      </a:r>
                      <a:r>
                        <a:rPr sz="1800" spc="-10" dirty="0">
                          <a:latin typeface="+mn-lt"/>
                          <a:cs typeface="Arial MT"/>
                        </a:rPr>
                        <a:t>proyecto.</a:t>
                      </a:r>
                      <a:endParaRPr sz="1800" dirty="0">
                        <a:latin typeface="+mn-lt"/>
                        <a:cs typeface="Arial MT"/>
                      </a:endParaRPr>
                    </a:p>
                  </a:txBody>
                  <a:tcPr marL="0" marR="0" marT="254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20" algn="ctr">
                        <a:lnSpc>
                          <a:spcPts val="1290"/>
                        </a:lnSpc>
                      </a:pPr>
                      <a:r>
                        <a:rPr sz="1800" spc="-20" dirty="0">
                          <a:latin typeface="+mn-lt"/>
                          <a:cs typeface="Arial MT"/>
                        </a:rPr>
                        <a:t>100%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3020" algn="r">
                        <a:lnSpc>
                          <a:spcPts val="1290"/>
                        </a:lnSpc>
                      </a:pPr>
                      <a:r>
                        <a:rPr sz="1800" spc="-10" dirty="0">
                          <a:latin typeface="+mn-lt"/>
                          <a:cs typeface="Arial MT"/>
                        </a:rPr>
                        <a:t>$000.000</a:t>
                      </a:r>
                      <a:endParaRPr sz="1800" dirty="0">
                        <a:latin typeface="+mn-lt"/>
                        <a:cs typeface="Arial MT"/>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682300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 y="190500"/>
            <a:ext cx="12096773" cy="1077218"/>
          </a:xfrm>
          <a:prstGeom prst="rect">
            <a:avLst/>
          </a:prstGeom>
        </p:spPr>
        <p:txBody>
          <a:bodyPr wrap="none">
            <a:spAutoFit/>
          </a:bodyPr>
          <a:lstStyle/>
          <a:p>
            <a:pPr>
              <a:buClr>
                <a:srgbClr val="000000"/>
              </a:buClr>
              <a:buSzPts val="4300"/>
            </a:pPr>
            <a:r>
              <a:rPr lang="es-CO" sz="3200" b="1" noProof="1">
                <a:solidFill>
                  <a:srgbClr val="0070C0"/>
                </a:solidFill>
                <a:sym typeface="Montserrat"/>
              </a:rPr>
              <a:t>GESTIÓN ACADÉMICA – PROYECTOS PEDAGOGICOS TRANSVERSALES – </a:t>
            </a:r>
          </a:p>
          <a:p>
            <a:pPr>
              <a:buClr>
                <a:srgbClr val="000000"/>
              </a:buClr>
              <a:buSzPts val="4300"/>
            </a:pPr>
            <a:r>
              <a:rPr lang="es-CO" sz="3200" b="1" dirty="0">
                <a:solidFill>
                  <a:srgbClr val="0070C0"/>
                </a:solidFill>
              </a:rPr>
              <a:t>Matemáticas</a:t>
            </a:r>
          </a:p>
        </p:txBody>
      </p:sp>
      <p:sp>
        <p:nvSpPr>
          <p:cNvPr id="3" name="Rectángulo: esquinas redondeadas 2">
            <a:hlinkClick r:id="rId2" action="ppaction://hlinkpres?slideindex=1&amp;slidetitle="/>
            <a:extLst>
              <a:ext uri="{FF2B5EF4-FFF2-40B4-BE49-F238E27FC236}">
                <a16:creationId xmlns:a16="http://schemas.microsoft.com/office/drawing/2014/main" id="{FB926378-2CF8-610E-DD14-A6406A0CDD03}"/>
              </a:ext>
            </a:extLst>
          </p:cNvPr>
          <p:cNvSpPr/>
          <p:nvPr/>
        </p:nvSpPr>
        <p:spPr>
          <a:xfrm>
            <a:off x="6349774" y="3238500"/>
            <a:ext cx="5410200" cy="2514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 sz="4000" dirty="0"/>
              <a:t>Evidencias- Presentación</a:t>
            </a:r>
          </a:p>
        </p:txBody>
      </p:sp>
    </p:spTree>
    <p:extLst>
      <p:ext uri="{BB962C8B-B14F-4D97-AF65-F5344CB8AC3E}">
        <p14:creationId xmlns:p14="http://schemas.microsoft.com/office/powerpoint/2010/main" val="8387854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93;p32">
            <a:extLst>
              <a:ext uri="{FF2B5EF4-FFF2-40B4-BE49-F238E27FC236}">
                <a16:creationId xmlns:a16="http://schemas.microsoft.com/office/drawing/2014/main" id="{337661BE-C302-0B2D-60C9-C80B064FEB0B}"/>
              </a:ext>
            </a:extLst>
          </p:cNvPr>
          <p:cNvSpPr txBox="1">
            <a:spLocks/>
          </p:cNvSpPr>
          <p:nvPr/>
        </p:nvSpPr>
        <p:spPr>
          <a:xfrm>
            <a:off x="1202315" y="3338625"/>
            <a:ext cx="15001706" cy="2785730"/>
          </a:xfrm>
          <a:prstGeom prst="rect">
            <a:avLst/>
          </a:prstGeom>
          <a:noFill/>
          <a:ln w="9525" cap="flat" cmpd="sng">
            <a:noFill/>
            <a:prstDash val="solid"/>
            <a:round/>
            <a:headEnd type="none" w="sm" len="sm"/>
            <a:tailEnd type="none" w="sm" len="sm"/>
          </a:ln>
        </p:spPr>
        <p:txBody>
          <a:bodyPr spcFirstLastPara="1" vert="horz" wrap="square" lIns="182850" tIns="182850" rIns="182850" bIns="182850" rtlCol="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15000"/>
              </a:lnSpc>
              <a:buSzPts val="1100"/>
            </a:pPr>
            <a:r>
              <a:rPr lang="es-ES" sz="4000" b="1" noProof="1">
                <a:solidFill>
                  <a:srgbClr val="0070C0"/>
                </a:solidFill>
                <a:sym typeface="Montserrat"/>
              </a:rPr>
              <a:t>GESTIÓN ADMINISTRATIVA Y FINANCIERA </a:t>
            </a:r>
            <a:br>
              <a:rPr lang="es-ES" sz="4000" b="1" noProof="1">
                <a:solidFill>
                  <a:srgbClr val="0070C0"/>
                </a:solidFill>
                <a:sym typeface="Montserrat"/>
              </a:rPr>
            </a:br>
            <a:r>
              <a:rPr lang="es-ES" sz="4000" dirty="0">
                <a:solidFill>
                  <a:srgbClr val="0070C0"/>
                </a:solidFill>
              </a:rPr>
              <a:t>INFORME CONTABLE Y PRESUPUESTAL VIGENCIA 2024</a:t>
            </a:r>
            <a:br>
              <a:rPr lang="es-ES" sz="4000" dirty="0">
                <a:solidFill>
                  <a:srgbClr val="0070C0"/>
                </a:solidFill>
              </a:rPr>
            </a:br>
            <a:r>
              <a:rPr lang="es-ES" sz="4000" dirty="0">
                <a:solidFill>
                  <a:srgbClr val="0070C0"/>
                </a:solidFill>
              </a:rPr>
              <a:t> INSTITUCIÓN ETNOEDUCATIVA ANA MARIA VELEZ DE TRUJILLO A DICIEMBRE DE 2024</a:t>
            </a:r>
          </a:p>
        </p:txBody>
      </p:sp>
    </p:spTree>
    <p:extLst>
      <p:ext uri="{BB962C8B-B14F-4D97-AF65-F5344CB8AC3E}">
        <p14:creationId xmlns:p14="http://schemas.microsoft.com/office/powerpoint/2010/main" val="8706530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224;p35">
            <a:extLst>
              <a:ext uri="{FF2B5EF4-FFF2-40B4-BE49-F238E27FC236}">
                <a16:creationId xmlns:a16="http://schemas.microsoft.com/office/drawing/2014/main" id="{96E5F66C-5C8A-2C11-244E-5A14C1320E81}"/>
              </a:ext>
            </a:extLst>
          </p:cNvPr>
          <p:cNvSpPr txBox="1">
            <a:spLocks/>
          </p:cNvSpPr>
          <p:nvPr/>
        </p:nvSpPr>
        <p:spPr>
          <a:xfrm>
            <a:off x="958321" y="626364"/>
            <a:ext cx="16364460" cy="1874091"/>
          </a:xfrm>
          <a:prstGeom prst="rect">
            <a:avLst/>
          </a:prstGeom>
        </p:spPr>
        <p:txBody>
          <a:bodyPr spcFirstLastPara="1" vert="horz" lIns="91440" tIns="45720" rIns="91440" bIns="45720" rtlCol="0" anchor="ctr" anchorCtr="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90000"/>
              </a:lnSpc>
              <a:spcAft>
                <a:spcPts val="600"/>
              </a:spcAft>
              <a:buClr>
                <a:srgbClr val="000000"/>
              </a:buClr>
              <a:buSzPts val="1100"/>
            </a:pPr>
            <a:r>
              <a:rPr lang="en-US" sz="9900" kern="1200">
                <a:solidFill>
                  <a:schemeClr val="tx1"/>
                </a:solidFill>
                <a:latin typeface="+mj-lt"/>
                <a:ea typeface="+mj-ea"/>
                <a:cs typeface="+mj-cs"/>
              </a:rPr>
              <a:t>EJECUCION DE INGRESOS</a:t>
            </a:r>
            <a:endParaRPr lang="en-US" sz="9900" b="1" kern="1200">
              <a:solidFill>
                <a:schemeClr val="tx1"/>
              </a:solidFill>
              <a:latin typeface="+mj-lt"/>
              <a:ea typeface="+mj-ea"/>
              <a:cs typeface="+mj-cs"/>
            </a:endParaRPr>
          </a:p>
        </p:txBody>
      </p:sp>
      <p:sp>
        <p:nvSpPr>
          <p:cNvPr id="2" name="Rectángulo 1"/>
          <p:cNvSpPr/>
          <p:nvPr/>
        </p:nvSpPr>
        <p:spPr>
          <a:xfrm>
            <a:off x="958321" y="2714311"/>
            <a:ext cx="16364465" cy="1031109"/>
          </a:xfrm>
          <a:prstGeom prst="rect">
            <a:avLst/>
          </a:prstGeom>
        </p:spPr>
        <p:txBody>
          <a:bodyPr vert="horz" lIns="91440" tIns="45720" rIns="91440" bIns="45720" rtlCol="0" anchor="ctr">
            <a:normAutofit/>
          </a:bodyPr>
          <a:lstStyle/>
          <a:p>
            <a:pPr algn="ctr">
              <a:lnSpc>
                <a:spcPct val="90000"/>
              </a:lnSpc>
              <a:spcBef>
                <a:spcPts val="1000"/>
              </a:spcBef>
            </a:pPr>
            <a:r>
              <a:rPr lang="en-US" sz="2400" b="1" kern="1200" noProof="1">
                <a:solidFill>
                  <a:schemeClr val="tx1"/>
                </a:solidFill>
                <a:latin typeface="+mn-lt"/>
                <a:ea typeface="+mn-ea"/>
                <a:cs typeface="+mn-cs"/>
                <a:sym typeface="Montserrat"/>
              </a:rPr>
              <a:t>GESTIÓN ADMINISTRATIVA Y FINANCIERA</a:t>
            </a:r>
            <a:endParaRPr lang="en-US" sz="2400" b="1" kern="1200" noProof="1">
              <a:solidFill>
                <a:schemeClr val="tx1"/>
              </a:solidFill>
              <a:latin typeface="+mn-lt"/>
              <a:ea typeface="+mn-ea"/>
              <a:cs typeface="+mn-cs"/>
            </a:endParaRPr>
          </a:p>
        </p:txBody>
      </p:sp>
      <p:sp>
        <p:nvSpPr>
          <p:cNvPr id="33"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11553" y="2600181"/>
            <a:ext cx="6858000" cy="27432"/>
          </a:xfrm>
          <a:custGeom>
            <a:avLst/>
            <a:gdLst>
              <a:gd name="connsiteX0" fmla="*/ 0 w 6858000"/>
              <a:gd name="connsiteY0" fmla="*/ 0 h 27432"/>
              <a:gd name="connsiteX1" fmla="*/ 685800 w 6858000"/>
              <a:gd name="connsiteY1" fmla="*/ 0 h 27432"/>
              <a:gd name="connsiteX2" fmla="*/ 1440180 w 6858000"/>
              <a:gd name="connsiteY2" fmla="*/ 0 h 27432"/>
              <a:gd name="connsiteX3" fmla="*/ 2057400 w 6858000"/>
              <a:gd name="connsiteY3" fmla="*/ 0 h 27432"/>
              <a:gd name="connsiteX4" fmla="*/ 2606040 w 6858000"/>
              <a:gd name="connsiteY4" fmla="*/ 0 h 27432"/>
              <a:gd name="connsiteX5" fmla="*/ 3154680 w 6858000"/>
              <a:gd name="connsiteY5" fmla="*/ 0 h 27432"/>
              <a:gd name="connsiteX6" fmla="*/ 3634740 w 6858000"/>
              <a:gd name="connsiteY6" fmla="*/ 0 h 27432"/>
              <a:gd name="connsiteX7" fmla="*/ 4457700 w 6858000"/>
              <a:gd name="connsiteY7" fmla="*/ 0 h 27432"/>
              <a:gd name="connsiteX8" fmla="*/ 5280660 w 6858000"/>
              <a:gd name="connsiteY8" fmla="*/ 0 h 27432"/>
              <a:gd name="connsiteX9" fmla="*/ 6103620 w 6858000"/>
              <a:gd name="connsiteY9" fmla="*/ 0 h 27432"/>
              <a:gd name="connsiteX10" fmla="*/ 6858000 w 6858000"/>
              <a:gd name="connsiteY10" fmla="*/ 0 h 27432"/>
              <a:gd name="connsiteX11" fmla="*/ 6858000 w 6858000"/>
              <a:gd name="connsiteY11" fmla="*/ 27432 h 27432"/>
              <a:gd name="connsiteX12" fmla="*/ 6172200 w 6858000"/>
              <a:gd name="connsiteY12" fmla="*/ 27432 h 27432"/>
              <a:gd name="connsiteX13" fmla="*/ 5417820 w 6858000"/>
              <a:gd name="connsiteY13" fmla="*/ 27432 h 27432"/>
              <a:gd name="connsiteX14" fmla="*/ 4937760 w 6858000"/>
              <a:gd name="connsiteY14" fmla="*/ 27432 h 27432"/>
              <a:gd name="connsiteX15" fmla="*/ 4457700 w 6858000"/>
              <a:gd name="connsiteY15" fmla="*/ 27432 h 27432"/>
              <a:gd name="connsiteX16" fmla="*/ 3977640 w 6858000"/>
              <a:gd name="connsiteY16" fmla="*/ 27432 h 27432"/>
              <a:gd name="connsiteX17" fmla="*/ 3429000 w 6858000"/>
              <a:gd name="connsiteY17" fmla="*/ 27432 h 27432"/>
              <a:gd name="connsiteX18" fmla="*/ 2880360 w 6858000"/>
              <a:gd name="connsiteY18" fmla="*/ 27432 h 27432"/>
              <a:gd name="connsiteX19" fmla="*/ 2331720 w 6858000"/>
              <a:gd name="connsiteY19" fmla="*/ 27432 h 27432"/>
              <a:gd name="connsiteX20" fmla="*/ 1783080 w 6858000"/>
              <a:gd name="connsiteY20" fmla="*/ 27432 h 27432"/>
              <a:gd name="connsiteX21" fmla="*/ 1234440 w 6858000"/>
              <a:gd name="connsiteY21" fmla="*/ 27432 h 27432"/>
              <a:gd name="connsiteX22" fmla="*/ 0 w 6858000"/>
              <a:gd name="connsiteY22" fmla="*/ 27432 h 27432"/>
              <a:gd name="connsiteX23" fmla="*/ 0 w 6858000"/>
              <a:gd name="connsiteY23"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58000" h="27432" fill="none" extrusionOk="0">
                <a:moveTo>
                  <a:pt x="0" y="0"/>
                </a:moveTo>
                <a:cubicBezTo>
                  <a:pt x="215590" y="-30068"/>
                  <a:pt x="451130" y="3342"/>
                  <a:pt x="685800" y="0"/>
                </a:cubicBezTo>
                <a:cubicBezTo>
                  <a:pt x="920470" y="-3342"/>
                  <a:pt x="1074689" y="-1124"/>
                  <a:pt x="1440180" y="0"/>
                </a:cubicBezTo>
                <a:cubicBezTo>
                  <a:pt x="1805671" y="1124"/>
                  <a:pt x="1804503" y="24385"/>
                  <a:pt x="2057400" y="0"/>
                </a:cubicBezTo>
                <a:cubicBezTo>
                  <a:pt x="2310297" y="-24385"/>
                  <a:pt x="2441267" y="14201"/>
                  <a:pt x="2606040" y="0"/>
                </a:cubicBezTo>
                <a:cubicBezTo>
                  <a:pt x="2770813" y="-14201"/>
                  <a:pt x="3030077" y="-8591"/>
                  <a:pt x="3154680" y="0"/>
                </a:cubicBezTo>
                <a:cubicBezTo>
                  <a:pt x="3279283" y="8591"/>
                  <a:pt x="3408730" y="2964"/>
                  <a:pt x="3634740" y="0"/>
                </a:cubicBezTo>
                <a:cubicBezTo>
                  <a:pt x="3860750" y="-2964"/>
                  <a:pt x="4113360" y="31645"/>
                  <a:pt x="4457700" y="0"/>
                </a:cubicBezTo>
                <a:cubicBezTo>
                  <a:pt x="4802040" y="-31645"/>
                  <a:pt x="4891056" y="-34232"/>
                  <a:pt x="5280660" y="0"/>
                </a:cubicBezTo>
                <a:cubicBezTo>
                  <a:pt x="5670264" y="34232"/>
                  <a:pt x="5850574" y="-30118"/>
                  <a:pt x="6103620" y="0"/>
                </a:cubicBezTo>
                <a:cubicBezTo>
                  <a:pt x="6356666" y="30118"/>
                  <a:pt x="6500548" y="26566"/>
                  <a:pt x="6858000" y="0"/>
                </a:cubicBezTo>
                <a:cubicBezTo>
                  <a:pt x="6858934" y="12270"/>
                  <a:pt x="6856937" y="20068"/>
                  <a:pt x="6858000" y="27432"/>
                </a:cubicBezTo>
                <a:cubicBezTo>
                  <a:pt x="6631559" y="18669"/>
                  <a:pt x="6328621" y="9880"/>
                  <a:pt x="6172200" y="27432"/>
                </a:cubicBezTo>
                <a:cubicBezTo>
                  <a:pt x="6015779" y="44984"/>
                  <a:pt x="5587593" y="50957"/>
                  <a:pt x="5417820" y="27432"/>
                </a:cubicBezTo>
                <a:cubicBezTo>
                  <a:pt x="5248047" y="3907"/>
                  <a:pt x="5064249" y="35470"/>
                  <a:pt x="4937760" y="27432"/>
                </a:cubicBezTo>
                <a:cubicBezTo>
                  <a:pt x="4811271" y="19394"/>
                  <a:pt x="4608241" y="38748"/>
                  <a:pt x="4457700" y="27432"/>
                </a:cubicBezTo>
                <a:cubicBezTo>
                  <a:pt x="4307159" y="16116"/>
                  <a:pt x="4159191" y="16480"/>
                  <a:pt x="3977640" y="27432"/>
                </a:cubicBezTo>
                <a:cubicBezTo>
                  <a:pt x="3796089" y="38384"/>
                  <a:pt x="3667146" y="13299"/>
                  <a:pt x="3429000" y="27432"/>
                </a:cubicBezTo>
                <a:cubicBezTo>
                  <a:pt x="3190854" y="41565"/>
                  <a:pt x="3107099" y="22812"/>
                  <a:pt x="2880360" y="27432"/>
                </a:cubicBezTo>
                <a:cubicBezTo>
                  <a:pt x="2653621" y="32052"/>
                  <a:pt x="2590509" y="47999"/>
                  <a:pt x="2331720" y="27432"/>
                </a:cubicBezTo>
                <a:cubicBezTo>
                  <a:pt x="2072931" y="6865"/>
                  <a:pt x="1918868" y="13213"/>
                  <a:pt x="1783080" y="27432"/>
                </a:cubicBezTo>
                <a:cubicBezTo>
                  <a:pt x="1647292" y="41651"/>
                  <a:pt x="1435571" y="28957"/>
                  <a:pt x="1234440" y="27432"/>
                </a:cubicBezTo>
                <a:cubicBezTo>
                  <a:pt x="1033309" y="25907"/>
                  <a:pt x="360779" y="-20159"/>
                  <a:pt x="0" y="27432"/>
                </a:cubicBezTo>
                <a:cubicBezTo>
                  <a:pt x="-1194" y="21937"/>
                  <a:pt x="1202" y="7917"/>
                  <a:pt x="0" y="0"/>
                </a:cubicBezTo>
                <a:close/>
              </a:path>
              <a:path w="6858000" h="27432" stroke="0" extrusionOk="0">
                <a:moveTo>
                  <a:pt x="0" y="0"/>
                </a:moveTo>
                <a:cubicBezTo>
                  <a:pt x="199753" y="11129"/>
                  <a:pt x="427543" y="-24377"/>
                  <a:pt x="548640" y="0"/>
                </a:cubicBezTo>
                <a:cubicBezTo>
                  <a:pt x="669737" y="24377"/>
                  <a:pt x="858975" y="-6980"/>
                  <a:pt x="1028700" y="0"/>
                </a:cubicBezTo>
                <a:cubicBezTo>
                  <a:pt x="1198425" y="6980"/>
                  <a:pt x="1339223" y="9579"/>
                  <a:pt x="1577340" y="0"/>
                </a:cubicBezTo>
                <a:cubicBezTo>
                  <a:pt x="1815457" y="-9579"/>
                  <a:pt x="1981259" y="26161"/>
                  <a:pt x="2263140" y="0"/>
                </a:cubicBezTo>
                <a:cubicBezTo>
                  <a:pt x="2545021" y="-26161"/>
                  <a:pt x="2797354" y="3173"/>
                  <a:pt x="3017520" y="0"/>
                </a:cubicBezTo>
                <a:cubicBezTo>
                  <a:pt x="3237686" y="-3173"/>
                  <a:pt x="3502108" y="34170"/>
                  <a:pt x="3840480" y="0"/>
                </a:cubicBezTo>
                <a:cubicBezTo>
                  <a:pt x="4178852" y="-34170"/>
                  <a:pt x="4330073" y="24591"/>
                  <a:pt x="4663440" y="0"/>
                </a:cubicBezTo>
                <a:cubicBezTo>
                  <a:pt x="4996807" y="-24591"/>
                  <a:pt x="5064374" y="-9832"/>
                  <a:pt x="5280660" y="0"/>
                </a:cubicBezTo>
                <a:cubicBezTo>
                  <a:pt x="5496946" y="9832"/>
                  <a:pt x="5660598" y="-22499"/>
                  <a:pt x="6035040" y="0"/>
                </a:cubicBezTo>
                <a:cubicBezTo>
                  <a:pt x="6409482" y="22499"/>
                  <a:pt x="6465852" y="8665"/>
                  <a:pt x="6858000" y="0"/>
                </a:cubicBezTo>
                <a:cubicBezTo>
                  <a:pt x="6858316" y="13405"/>
                  <a:pt x="6858486" y="14360"/>
                  <a:pt x="6858000" y="27432"/>
                </a:cubicBezTo>
                <a:cubicBezTo>
                  <a:pt x="6561421" y="57414"/>
                  <a:pt x="6483029" y="41776"/>
                  <a:pt x="6172200" y="27432"/>
                </a:cubicBezTo>
                <a:cubicBezTo>
                  <a:pt x="5861371" y="13088"/>
                  <a:pt x="5665550" y="52650"/>
                  <a:pt x="5417820" y="27432"/>
                </a:cubicBezTo>
                <a:cubicBezTo>
                  <a:pt x="5170090" y="2214"/>
                  <a:pt x="4952853" y="56369"/>
                  <a:pt x="4800600" y="27432"/>
                </a:cubicBezTo>
                <a:cubicBezTo>
                  <a:pt x="4648347" y="-1505"/>
                  <a:pt x="4376162" y="9762"/>
                  <a:pt x="4183380" y="27432"/>
                </a:cubicBezTo>
                <a:cubicBezTo>
                  <a:pt x="3990598" y="45102"/>
                  <a:pt x="3680061" y="65071"/>
                  <a:pt x="3360420" y="27432"/>
                </a:cubicBezTo>
                <a:cubicBezTo>
                  <a:pt x="3040779" y="-10207"/>
                  <a:pt x="3085116" y="25176"/>
                  <a:pt x="2811780" y="27432"/>
                </a:cubicBezTo>
                <a:cubicBezTo>
                  <a:pt x="2538444" y="29688"/>
                  <a:pt x="2242657" y="48552"/>
                  <a:pt x="2057400" y="27432"/>
                </a:cubicBezTo>
                <a:cubicBezTo>
                  <a:pt x="1872143" y="6312"/>
                  <a:pt x="1686102" y="29937"/>
                  <a:pt x="1577340" y="27432"/>
                </a:cubicBezTo>
                <a:cubicBezTo>
                  <a:pt x="1468578" y="24927"/>
                  <a:pt x="1195030" y="38035"/>
                  <a:pt x="891540" y="27432"/>
                </a:cubicBezTo>
                <a:cubicBezTo>
                  <a:pt x="588050" y="16829"/>
                  <a:pt x="299230" y="-3970"/>
                  <a:pt x="0" y="27432"/>
                </a:cubicBezTo>
                <a:cubicBezTo>
                  <a:pt x="-116" y="21844"/>
                  <a:pt x="591" y="653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a:extLst>
              <a:ext uri="{FF2B5EF4-FFF2-40B4-BE49-F238E27FC236}">
                <a16:creationId xmlns:a16="http://schemas.microsoft.com/office/drawing/2014/main" id="{452B1C3A-6715-6C84-535B-735539A630B7}"/>
              </a:ext>
            </a:extLst>
          </p:cNvPr>
          <p:cNvPicPr>
            <a:picLocks noChangeAspect="1"/>
          </p:cNvPicPr>
          <p:nvPr/>
        </p:nvPicPr>
        <p:blipFill>
          <a:blip r:embed="rId2"/>
          <a:stretch>
            <a:fillRect/>
          </a:stretch>
        </p:blipFill>
        <p:spPr>
          <a:xfrm>
            <a:off x="3001828" y="3950208"/>
            <a:ext cx="12279772" cy="5379529"/>
          </a:xfrm>
          <a:prstGeom prst="rect">
            <a:avLst/>
          </a:prstGeom>
        </p:spPr>
      </p:pic>
    </p:spTree>
    <p:extLst>
      <p:ext uri="{BB962C8B-B14F-4D97-AF65-F5344CB8AC3E}">
        <p14:creationId xmlns:p14="http://schemas.microsoft.com/office/powerpoint/2010/main" val="21209127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4;p35">
            <a:extLst>
              <a:ext uri="{FF2B5EF4-FFF2-40B4-BE49-F238E27FC236}">
                <a16:creationId xmlns:a16="http://schemas.microsoft.com/office/drawing/2014/main" id="{0A685D9C-6B3B-CE1C-C41E-D5A011165FF6}"/>
              </a:ext>
            </a:extLst>
          </p:cNvPr>
          <p:cNvSpPr txBox="1">
            <a:spLocks/>
          </p:cNvSpPr>
          <p:nvPr/>
        </p:nvSpPr>
        <p:spPr>
          <a:xfrm>
            <a:off x="4390397" y="266700"/>
            <a:ext cx="8949826" cy="877338"/>
          </a:xfrm>
          <a:prstGeom prst="rect">
            <a:avLst/>
          </a:prstGeom>
          <a:noFill/>
          <a:ln>
            <a:noFill/>
          </a:ln>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200"/>
              <a:buFont typeface="Ubuntu"/>
              <a:buNone/>
              <a:defRPr sz="2200" b="1" i="0" u="none" strike="noStrike" cap="none">
                <a:solidFill>
                  <a:schemeClr val="dk1"/>
                </a:solidFill>
                <a:latin typeface="Ubuntu"/>
                <a:ea typeface="Ubuntu"/>
                <a:cs typeface="Ubuntu"/>
                <a:sym typeface="Ubuntu"/>
              </a:defRPr>
            </a:lvl1pPr>
            <a:lvl2pPr marR="0" lvl="1"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2pPr>
            <a:lvl3pPr marR="0" lvl="2"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3pPr>
            <a:lvl4pPr marR="0" lvl="3"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4pPr>
            <a:lvl5pPr marR="0" lvl="4"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5pPr>
            <a:lvl6pPr marR="0" lvl="5"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6pPr>
            <a:lvl7pPr marR="0" lvl="6"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7pPr>
            <a:lvl8pPr marR="0" lvl="7"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8pPr>
            <a:lvl9pPr marR="0" lvl="8" algn="l" rtl="0">
              <a:lnSpc>
                <a:spcPct val="100000"/>
              </a:lnSpc>
              <a:spcBef>
                <a:spcPts val="0"/>
              </a:spcBef>
              <a:spcAft>
                <a:spcPts val="0"/>
              </a:spcAft>
              <a:buClr>
                <a:schemeClr val="dk1"/>
              </a:buClr>
              <a:buSzPts val="2400"/>
              <a:buFont typeface="Arvo"/>
              <a:buNone/>
              <a:defRPr sz="2400" b="0" i="0" u="none" strike="noStrike" cap="none">
                <a:solidFill>
                  <a:schemeClr val="dk1"/>
                </a:solidFill>
                <a:latin typeface="Arvo"/>
                <a:ea typeface="Arvo"/>
                <a:cs typeface="Arvo"/>
                <a:sym typeface="Arvo"/>
              </a:defRPr>
            </a:lvl9pPr>
          </a:lstStyle>
          <a:p>
            <a:pPr>
              <a:buClr>
                <a:srgbClr val="000000"/>
              </a:buClr>
              <a:buSzPts val="1100"/>
            </a:pPr>
            <a:r>
              <a:rPr lang="es-ES" sz="3200" dirty="0"/>
              <a:t>EJECUCION DE EGRESOS</a:t>
            </a:r>
            <a:endParaRPr lang="es-ES" sz="3200" dirty="0">
              <a:solidFill>
                <a:srgbClr val="666666"/>
              </a:solidFill>
              <a:latin typeface="+mn-lt"/>
            </a:endParaRPr>
          </a:p>
        </p:txBody>
      </p:sp>
      <p:pic>
        <p:nvPicPr>
          <p:cNvPr id="4" name="Imagen 3">
            <a:extLst>
              <a:ext uri="{FF2B5EF4-FFF2-40B4-BE49-F238E27FC236}">
                <a16:creationId xmlns:a16="http://schemas.microsoft.com/office/drawing/2014/main" id="{A5C65DD6-DF38-640B-6C51-96788B7E313D}"/>
              </a:ext>
            </a:extLst>
          </p:cNvPr>
          <p:cNvPicPr>
            <a:picLocks noChangeAspect="1"/>
          </p:cNvPicPr>
          <p:nvPr/>
        </p:nvPicPr>
        <p:blipFill>
          <a:blip r:embed="rId2"/>
          <a:stretch>
            <a:fillRect/>
          </a:stretch>
        </p:blipFill>
        <p:spPr>
          <a:xfrm>
            <a:off x="2289696" y="1028700"/>
            <a:ext cx="13151228" cy="8652890"/>
          </a:xfrm>
          <a:prstGeom prst="rect">
            <a:avLst/>
          </a:prstGeom>
        </p:spPr>
      </p:pic>
    </p:spTree>
    <p:extLst>
      <p:ext uri="{BB962C8B-B14F-4D97-AF65-F5344CB8AC3E}">
        <p14:creationId xmlns:p14="http://schemas.microsoft.com/office/powerpoint/2010/main" val="36061537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451963" y="2528248"/>
            <a:ext cx="7384073" cy="584775"/>
          </a:xfrm>
          <a:prstGeom prst="rect">
            <a:avLst/>
          </a:prstGeom>
        </p:spPr>
        <p:txBody>
          <a:bodyPr wrap="none">
            <a:spAutoFit/>
          </a:bodyPr>
          <a:lstStyle/>
          <a:p>
            <a:pPr>
              <a:buClr>
                <a:srgbClr val="000000"/>
              </a:buClr>
              <a:buSzPts val="4300"/>
            </a:pPr>
            <a:r>
              <a:rPr lang="es-CO" sz="3200" b="1" noProof="1">
                <a:solidFill>
                  <a:srgbClr val="0070C0"/>
                </a:solidFill>
                <a:sym typeface="Montserrat"/>
              </a:rPr>
              <a:t>INFORME DE GESTIÓN DE LA COMUNIDAD</a:t>
            </a:r>
            <a:endParaRPr lang="es-CO" sz="3200" b="1" noProof="1">
              <a:solidFill>
                <a:srgbClr val="0070C0"/>
              </a:solidFill>
            </a:endParaRPr>
          </a:p>
        </p:txBody>
      </p:sp>
      <p:sp>
        <p:nvSpPr>
          <p:cNvPr id="3" name="Rectángulo: esquinas redondeadas 2">
            <a:hlinkClick r:id="rId2"/>
            <a:extLst>
              <a:ext uri="{FF2B5EF4-FFF2-40B4-BE49-F238E27FC236}">
                <a16:creationId xmlns:a16="http://schemas.microsoft.com/office/drawing/2014/main" id="{AD8A3410-8C37-E15F-2455-157334810E46}"/>
              </a:ext>
            </a:extLst>
          </p:cNvPr>
          <p:cNvSpPr/>
          <p:nvPr/>
        </p:nvSpPr>
        <p:spPr>
          <a:xfrm>
            <a:off x="6781800" y="3314700"/>
            <a:ext cx="4648200" cy="1828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ES" sz="4400" dirty="0"/>
              <a:t>Presentación </a:t>
            </a:r>
            <a:endParaRPr lang="es-CO" sz="4400" dirty="0"/>
          </a:p>
        </p:txBody>
      </p:sp>
      <p:sp>
        <p:nvSpPr>
          <p:cNvPr id="5" name="Google Shape;193;p32">
            <a:extLst>
              <a:ext uri="{FF2B5EF4-FFF2-40B4-BE49-F238E27FC236}">
                <a16:creationId xmlns:a16="http://schemas.microsoft.com/office/drawing/2014/main" id="{D87B1C4F-0499-ADCE-8461-12340F7B034D}"/>
              </a:ext>
            </a:extLst>
          </p:cNvPr>
          <p:cNvSpPr txBox="1">
            <a:spLocks/>
          </p:cNvSpPr>
          <p:nvPr/>
        </p:nvSpPr>
        <p:spPr>
          <a:xfrm>
            <a:off x="1524000" y="114300"/>
            <a:ext cx="15001706" cy="2413948"/>
          </a:xfrm>
          <a:prstGeom prst="rect">
            <a:avLst/>
          </a:prstGeom>
          <a:noFill/>
          <a:ln w="9525" cap="flat" cmpd="sng">
            <a:noFill/>
            <a:prstDash val="solid"/>
            <a:round/>
            <a:headEnd type="none" w="sm" len="sm"/>
            <a:tailEnd type="none" w="sm" len="sm"/>
          </a:ln>
        </p:spPr>
        <p:txBody>
          <a:bodyPr spcFirstLastPara="1" vert="horz" wrap="square" lIns="182850" tIns="182850" rIns="182850" bIns="182850" rtlCol="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buClr>
                <a:srgbClr val="000000"/>
              </a:buClr>
              <a:buSzPts val="4300"/>
            </a:pPr>
            <a:r>
              <a:rPr lang="es-CO" sz="4000" b="1" noProof="1">
                <a:solidFill>
                  <a:srgbClr val="0070C0"/>
                </a:solidFill>
                <a:sym typeface="Montserrat"/>
              </a:rPr>
              <a:t>GESTIÓN DE LA COMUNIDAD</a:t>
            </a:r>
            <a:endParaRPr lang="es-CO" sz="4000" b="1" noProof="1">
              <a:solidFill>
                <a:srgbClr val="0070C0"/>
              </a:solidFill>
            </a:endParaRPr>
          </a:p>
        </p:txBody>
      </p:sp>
    </p:spTree>
    <p:extLst>
      <p:ext uri="{BB962C8B-B14F-4D97-AF65-F5344CB8AC3E}">
        <p14:creationId xmlns:p14="http://schemas.microsoft.com/office/powerpoint/2010/main" val="18583480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71637" y="0"/>
            <a:ext cx="14944725" cy="10287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82496" y="0"/>
            <a:ext cx="14923008" cy="10287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Google Shape;193;p32">
            <a:extLst>
              <a:ext uri="{FF2B5EF4-FFF2-40B4-BE49-F238E27FC236}">
                <a16:creationId xmlns:a16="http://schemas.microsoft.com/office/drawing/2014/main" id="{D87B1C4F-0499-ADCE-8461-12340F7B034D}"/>
              </a:ext>
            </a:extLst>
          </p:cNvPr>
          <p:cNvSpPr txBox="1">
            <a:spLocks/>
          </p:cNvSpPr>
          <p:nvPr/>
        </p:nvSpPr>
        <p:spPr>
          <a:xfrm>
            <a:off x="2286004" y="2999422"/>
            <a:ext cx="13716000" cy="4146042"/>
          </a:xfrm>
          <a:prstGeom prst="rect">
            <a:avLst/>
          </a:prstGeom>
        </p:spPr>
        <p:txBody>
          <a:bodyPr spcFirstLastPara="1" vert="horz" lIns="91440" tIns="45720" rIns="91440" bIns="45720" rtlCol="0" anchor="ctr" anchorCtr="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90000"/>
              </a:lnSpc>
              <a:spcAft>
                <a:spcPts val="600"/>
              </a:spcAft>
              <a:buClr>
                <a:srgbClr val="000000"/>
              </a:buClr>
              <a:buSzPts val="4300"/>
            </a:pPr>
            <a:r>
              <a:rPr lang="en-US" sz="10800" b="1" kern="1200" noProof="1">
                <a:solidFill>
                  <a:schemeClr val="tx1"/>
                </a:solidFill>
                <a:latin typeface="+mj-lt"/>
                <a:ea typeface="+mj-ea"/>
                <a:cs typeface="+mj-cs"/>
                <a:sym typeface="Montserrat"/>
              </a:rPr>
              <a:t>Preguntas ¿?</a:t>
            </a:r>
            <a:endParaRPr lang="en-US" sz="10800" b="1" kern="1200" noProof="1">
              <a:solidFill>
                <a:schemeClr val="tx1"/>
              </a:solidFill>
              <a:latin typeface="+mj-lt"/>
              <a:ea typeface="+mj-ea"/>
              <a:cs typeface="+mj-cs"/>
            </a:endParaRPr>
          </a:p>
        </p:txBody>
      </p:sp>
      <p:sp>
        <p:nvSpPr>
          <p:cNvPr id="16" name="Rectangle 15">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77840" y="8287179"/>
            <a:ext cx="7132320" cy="411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64064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020335" cy="10287000"/>
          </a:xfrm>
          <a:prstGeom prst="rect">
            <a:avLst/>
          </a:prstGeom>
          <a:solidFill>
            <a:srgbClr val="A78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uadroTexto 1"/>
          <p:cNvSpPr txBox="1"/>
          <p:nvPr/>
        </p:nvSpPr>
        <p:spPr>
          <a:xfrm>
            <a:off x="960120" y="3111544"/>
            <a:ext cx="4128531" cy="4063913"/>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3900" b="1" kern="1200" noProof="1">
                <a:solidFill>
                  <a:srgbClr val="FFFFFF"/>
                </a:solidFill>
                <a:latin typeface="+mj-lt"/>
                <a:ea typeface="+mj-ea"/>
                <a:cs typeface="+mj-cs"/>
              </a:rPr>
              <a:t>¡GRACIAS! </a:t>
            </a:r>
          </a:p>
        </p:txBody>
      </p:sp>
      <p:pic>
        <p:nvPicPr>
          <p:cNvPr id="4" name="Imagen 3">
            <a:extLst>
              <a:ext uri="{FF2B5EF4-FFF2-40B4-BE49-F238E27FC236}">
                <a16:creationId xmlns:a16="http://schemas.microsoft.com/office/drawing/2014/main" id="{60D45BA3-2AD0-4417-53D9-2FB2A53DA05A}"/>
              </a:ext>
            </a:extLst>
          </p:cNvPr>
          <p:cNvPicPr>
            <a:picLocks noChangeAspect="1"/>
          </p:cNvPicPr>
          <p:nvPr/>
        </p:nvPicPr>
        <p:blipFill>
          <a:blip r:embed="rId2"/>
          <a:stretch>
            <a:fillRect/>
          </a:stretch>
        </p:blipFill>
        <p:spPr>
          <a:xfrm>
            <a:off x="6057900" y="1771490"/>
            <a:ext cx="10782298" cy="673893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09600" y="506968"/>
            <a:ext cx="7469352" cy="1077218"/>
          </a:xfrm>
          <a:prstGeom prst="rect">
            <a:avLst/>
          </a:prstGeom>
        </p:spPr>
        <p:txBody>
          <a:bodyPr wrap="none">
            <a:spAutoFit/>
          </a:bodyPr>
          <a:lstStyle/>
          <a:p>
            <a:r>
              <a:rPr lang="es-CO" sz="3200" b="1" noProof="1">
                <a:solidFill>
                  <a:srgbClr val="0070C0"/>
                </a:solidFill>
              </a:rPr>
              <a:t>GESTIÓN DIRECTIVA  - </a:t>
            </a:r>
            <a:r>
              <a:rPr lang="es-ES" sz="3200" b="1" noProof="1">
                <a:solidFill>
                  <a:srgbClr val="0070C0"/>
                </a:solidFill>
              </a:rPr>
              <a:t>GOBIERNO ESCOLAR</a:t>
            </a:r>
          </a:p>
          <a:p>
            <a:endParaRPr lang="es-CO" sz="3200" b="1" noProof="1">
              <a:solidFill>
                <a:srgbClr val="0070C0"/>
              </a:solidFill>
            </a:endParaRPr>
          </a:p>
        </p:txBody>
      </p:sp>
      <p:graphicFrame>
        <p:nvGraphicFramePr>
          <p:cNvPr id="4" name="Tabla 3">
            <a:extLst>
              <a:ext uri="{FF2B5EF4-FFF2-40B4-BE49-F238E27FC236}">
                <a16:creationId xmlns:a16="http://schemas.microsoft.com/office/drawing/2014/main" id="{161E209E-7B8D-91E9-0D34-EBA05B41B1A8}"/>
              </a:ext>
            </a:extLst>
          </p:cNvPr>
          <p:cNvGraphicFramePr>
            <a:graphicFrameLocks noGrp="1"/>
          </p:cNvGraphicFramePr>
          <p:nvPr>
            <p:extLst>
              <p:ext uri="{D42A27DB-BD31-4B8C-83A1-F6EECF244321}">
                <p14:modId xmlns:p14="http://schemas.microsoft.com/office/powerpoint/2010/main" val="3881185981"/>
              </p:ext>
            </p:extLst>
          </p:nvPr>
        </p:nvGraphicFramePr>
        <p:xfrm>
          <a:off x="1143000" y="2171700"/>
          <a:ext cx="15544800" cy="7680960"/>
        </p:xfrm>
        <a:graphic>
          <a:graphicData uri="http://schemas.openxmlformats.org/drawingml/2006/table">
            <a:tbl>
              <a:tblPr firstRow="1" bandRow="1">
                <a:tableStyleId>{5C22544A-7EE6-4342-B048-85BDC9FD1C3A}</a:tableStyleId>
              </a:tblPr>
              <a:tblGrid>
                <a:gridCol w="15544800">
                  <a:extLst>
                    <a:ext uri="{9D8B030D-6E8A-4147-A177-3AD203B41FA5}">
                      <a16:colId xmlns:a16="http://schemas.microsoft.com/office/drawing/2014/main" val="2298824887"/>
                    </a:ext>
                  </a:extLst>
                </a:gridCol>
              </a:tblGrid>
              <a:tr h="370840">
                <a:tc>
                  <a:txBody>
                    <a:bodyPr/>
                    <a:lstStyle/>
                    <a:p>
                      <a:r>
                        <a:rPr lang="es-CO" sz="2400" noProof="1"/>
                        <a:t>Desarrollo de procesos – </a:t>
                      </a:r>
                      <a:r>
                        <a:rPr lang="es-CO" sz="2400" noProof="1">
                          <a:solidFill>
                            <a:srgbClr val="FFFF00"/>
                          </a:solidFill>
                        </a:rPr>
                        <a:t>cumplimiento (determinado en acciones de progreso institucional y transfromacion).</a:t>
                      </a:r>
                    </a:p>
                  </a:txBody>
                  <a:tcPr anchor="ctr"/>
                </a:tc>
                <a:extLst>
                  <a:ext uri="{0D108BD9-81ED-4DB2-BD59-A6C34878D82A}">
                    <a16:rowId xmlns:a16="http://schemas.microsoft.com/office/drawing/2014/main" val="342194535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400" noProof="1"/>
                        <a:t>El consejo directivo desarrolló su plan de acción para el año lectivo 2024 adecuadamente y dando cumplimiento a lo establecido en su cronograma.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noProof="1"/>
                    </a:p>
                  </a:txBody>
                  <a:tcPr anchor="ctr"/>
                </a:tc>
                <a:extLst>
                  <a:ext uri="{0D108BD9-81ED-4DB2-BD59-A6C34878D82A}">
                    <a16:rowId xmlns:a16="http://schemas.microsoft.com/office/drawing/2014/main" val="10718722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400" noProof="1"/>
                        <a:t>La personera estudiantil Kendalis Alvarez Tenorio, actuó oportunamente en el cumplimiento de sus funciones e intervino cuando fue necesario.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noProof="1"/>
                    </a:p>
                  </a:txBody>
                  <a:tcPr anchor="ctr"/>
                </a:tc>
                <a:extLst>
                  <a:ext uri="{0D108BD9-81ED-4DB2-BD59-A6C34878D82A}">
                    <a16:rowId xmlns:a16="http://schemas.microsoft.com/office/drawing/2014/main" val="562406280"/>
                  </a:ext>
                </a:extLst>
              </a:tr>
              <a:tr h="370840">
                <a:tc>
                  <a:txBody>
                    <a:bodyPr/>
                    <a:lstStyle/>
                    <a:p>
                      <a:r>
                        <a:rPr lang="es-CO" sz="2400" noProof="1"/>
                        <a:t>Se eligió el contralor escolar de acuerdo a parámetros establecidos en la norma vigente – Francisco Arias García (2024 – 2025).</a:t>
                      </a:r>
                    </a:p>
                    <a:p>
                      <a:endParaRPr lang="es-CO" sz="2400" noProof="1"/>
                    </a:p>
                  </a:txBody>
                  <a:tcPr anchor="ctr"/>
                </a:tc>
                <a:extLst>
                  <a:ext uri="{0D108BD9-81ED-4DB2-BD59-A6C34878D82A}">
                    <a16:rowId xmlns:a16="http://schemas.microsoft.com/office/drawing/2014/main" val="14147577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400" noProof="1"/>
                        <a:t>El consejo académico intervino en los ajustes en el área de gestión académica y gestión comunitaria.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noProof="1"/>
                    </a:p>
                  </a:txBody>
                  <a:tcPr anchor="ctr"/>
                </a:tc>
                <a:extLst>
                  <a:ext uri="{0D108BD9-81ED-4DB2-BD59-A6C34878D82A}">
                    <a16:rowId xmlns:a16="http://schemas.microsoft.com/office/drawing/2014/main" val="73090756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400" noProof="1"/>
                        <a:t>El consejo de padres participó en actividades para satisfacer necesidades propias de la Institución Educativa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noProof="1"/>
                    </a:p>
                  </a:txBody>
                  <a:tcPr anchor="ctr"/>
                </a:tc>
                <a:extLst>
                  <a:ext uri="{0D108BD9-81ED-4DB2-BD59-A6C34878D82A}">
                    <a16:rowId xmlns:a16="http://schemas.microsoft.com/office/drawing/2014/main" val="2068725396"/>
                  </a:ext>
                </a:extLst>
              </a:tr>
              <a:tr h="370840">
                <a:tc>
                  <a:txBody>
                    <a:bodyPr/>
                    <a:lstStyle/>
                    <a:p>
                      <a:r>
                        <a:rPr lang="es-CO" sz="2400" noProof="1"/>
                        <a:t>Los mediadores escolares y consenso docente participaron en espacios de capacitación y lideraron procesos acordes con sus funciones. </a:t>
                      </a:r>
                    </a:p>
                    <a:p>
                      <a:endParaRPr lang="es-CO" sz="2400" noProof="1"/>
                    </a:p>
                  </a:txBody>
                  <a:tcPr anchor="ctr"/>
                </a:tc>
                <a:extLst>
                  <a:ext uri="{0D108BD9-81ED-4DB2-BD59-A6C34878D82A}">
                    <a16:rowId xmlns:a16="http://schemas.microsoft.com/office/drawing/2014/main" val="15853207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400" noProof="1"/>
                        <a:t>Los representantes del gobierno escolar lideraron actividades para el bienestar de los estudiantes desde cada estamento. Se confrontó avances con Rejilla de Autorevision, Circular 000387 de 2024.</a:t>
                      </a:r>
                    </a:p>
                  </a:txBody>
                  <a:tcPr anchor="ctr"/>
                </a:tc>
                <a:extLst>
                  <a:ext uri="{0D108BD9-81ED-4DB2-BD59-A6C34878D82A}">
                    <a16:rowId xmlns:a16="http://schemas.microsoft.com/office/drawing/2014/main" val="2537014948"/>
                  </a:ext>
                </a:extLst>
              </a:tr>
            </a:tbl>
          </a:graphicData>
        </a:graphic>
      </p:graphicFrame>
      <p:sp>
        <p:nvSpPr>
          <p:cNvPr id="5" name="Rectángulo: esquinas redondeadas 4">
            <a:extLst>
              <a:ext uri="{FF2B5EF4-FFF2-40B4-BE49-F238E27FC236}">
                <a16:creationId xmlns:a16="http://schemas.microsoft.com/office/drawing/2014/main" id="{88CFF9A6-9449-B7F4-DF85-85221857BE8D}"/>
              </a:ext>
            </a:extLst>
          </p:cNvPr>
          <p:cNvSpPr/>
          <p:nvPr/>
        </p:nvSpPr>
        <p:spPr>
          <a:xfrm>
            <a:off x="1143000" y="9029700"/>
            <a:ext cx="15544800" cy="822960"/>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Los representantes del gobierno escolar lideraron actividades para el bienestar de los estudiantes desde cada estamento. Se confrontó avances con Rejilla de </a:t>
            </a:r>
            <a:r>
              <a:rPr lang="es-ES" sz="2000" dirty="0" err="1">
                <a:solidFill>
                  <a:schemeClr val="tx1"/>
                </a:solidFill>
              </a:rPr>
              <a:t>Autorevisión</a:t>
            </a:r>
            <a:r>
              <a:rPr lang="es-ES" sz="2000" dirty="0">
                <a:solidFill>
                  <a:schemeClr val="tx1"/>
                </a:solidFill>
              </a:rPr>
              <a:t>, Circular 000387 de 2024.</a:t>
            </a:r>
          </a:p>
        </p:txBody>
      </p:sp>
    </p:spTree>
    <p:extLst>
      <p:ext uri="{BB962C8B-B14F-4D97-AF65-F5344CB8AC3E}">
        <p14:creationId xmlns:p14="http://schemas.microsoft.com/office/powerpoint/2010/main" val="2794390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38200" y="800100"/>
            <a:ext cx="8399287" cy="584775"/>
          </a:xfrm>
          <a:prstGeom prst="rect">
            <a:avLst/>
          </a:prstGeom>
        </p:spPr>
        <p:txBody>
          <a:bodyPr wrap="none">
            <a:spAutoFit/>
          </a:bodyPr>
          <a:lstStyle/>
          <a:p>
            <a:r>
              <a:rPr lang="es-CO" sz="3200" b="1" noProof="1">
                <a:solidFill>
                  <a:srgbClr val="0070C0"/>
                </a:solidFill>
              </a:rPr>
              <a:t>GESTIÓN DIRECTIVA  - CULTURA INSTITUCIONAL </a:t>
            </a:r>
          </a:p>
        </p:txBody>
      </p:sp>
      <p:graphicFrame>
        <p:nvGraphicFramePr>
          <p:cNvPr id="3" name="Tabla 2">
            <a:extLst>
              <a:ext uri="{FF2B5EF4-FFF2-40B4-BE49-F238E27FC236}">
                <a16:creationId xmlns:a16="http://schemas.microsoft.com/office/drawing/2014/main" id="{CC78AEA2-D308-D9EC-0BB0-D4808A9CB607}"/>
              </a:ext>
            </a:extLst>
          </p:cNvPr>
          <p:cNvGraphicFramePr>
            <a:graphicFrameLocks noGrp="1"/>
          </p:cNvGraphicFramePr>
          <p:nvPr>
            <p:extLst>
              <p:ext uri="{D42A27DB-BD31-4B8C-83A1-F6EECF244321}">
                <p14:modId xmlns:p14="http://schemas.microsoft.com/office/powerpoint/2010/main" val="588190873"/>
              </p:ext>
            </p:extLst>
          </p:nvPr>
        </p:nvGraphicFramePr>
        <p:xfrm>
          <a:off x="1104900" y="1714500"/>
          <a:ext cx="16078200" cy="82296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771324309"/>
                    </a:ext>
                  </a:extLst>
                </a:gridCol>
                <a:gridCol w="13030200">
                  <a:extLst>
                    <a:ext uri="{9D8B030D-6E8A-4147-A177-3AD203B41FA5}">
                      <a16:colId xmlns:a16="http://schemas.microsoft.com/office/drawing/2014/main" val="1995699705"/>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4048980573"/>
                  </a:ext>
                </a:extLst>
              </a:tr>
              <a:tr h="370840">
                <a:tc>
                  <a:txBody>
                    <a:bodyPr/>
                    <a:lstStyle/>
                    <a:p>
                      <a:r>
                        <a:rPr lang="es-CO" sz="2400" b="1" noProof="1"/>
                        <a:t>Mecanismos de comunicación</a:t>
                      </a:r>
                    </a:p>
                  </a:txBody>
                  <a:tcPr anchor="ctr"/>
                </a:tc>
                <a:tc>
                  <a:txBody>
                    <a:bodyPr/>
                    <a:lstStyle/>
                    <a:p>
                      <a:r>
                        <a:rPr lang="es-CO" sz="2400" noProof="1"/>
                        <a:t>Presenta en 2024 un fortalecimiento de la comunicación interna y externa. Medios utilizados: Correos, WhatsApp, comunicados, circulares, convocatorias, tableros informativos, entre otros.</a:t>
                      </a:r>
                    </a:p>
                    <a:p>
                      <a:endParaRPr lang="es-CO" sz="2400" noProof="1"/>
                    </a:p>
                  </a:txBody>
                  <a:tcPr anchor="ctr"/>
                </a:tc>
                <a:extLst>
                  <a:ext uri="{0D108BD9-81ED-4DB2-BD59-A6C34878D82A}">
                    <a16:rowId xmlns:a16="http://schemas.microsoft.com/office/drawing/2014/main" val="2410547502"/>
                  </a:ext>
                </a:extLst>
              </a:tr>
              <a:tr h="370840">
                <a:tc>
                  <a:txBody>
                    <a:bodyPr/>
                    <a:lstStyle/>
                    <a:p>
                      <a:r>
                        <a:rPr lang="es-CO" sz="2400" b="1" noProof="1"/>
                        <a:t>Trabajo en equipo</a:t>
                      </a:r>
                    </a:p>
                  </a:txBody>
                  <a:tcPr anchor="ctr"/>
                </a:tc>
                <a:tc>
                  <a:txBody>
                    <a:bodyPr/>
                    <a:lstStyle/>
                    <a:p>
                      <a:r>
                        <a:rPr lang="es-CO" sz="2400" noProof="1"/>
                        <a:t>Convocatorias dinámicas e interactivas/apropiación de los equipos de trabajo y entrega efectiva de tareas, asignaciones y compromisos (actualizados).</a:t>
                      </a:r>
                    </a:p>
                    <a:p>
                      <a:endParaRPr lang="es-CO" sz="2400" noProof="1"/>
                    </a:p>
                  </a:txBody>
                  <a:tcPr anchor="ctr"/>
                </a:tc>
                <a:extLst>
                  <a:ext uri="{0D108BD9-81ED-4DB2-BD59-A6C34878D82A}">
                    <a16:rowId xmlns:a16="http://schemas.microsoft.com/office/drawing/2014/main" val="3968345531"/>
                  </a:ext>
                </a:extLst>
              </a:tr>
              <a:tr h="370840">
                <a:tc>
                  <a:txBody>
                    <a:bodyPr/>
                    <a:lstStyle/>
                    <a:p>
                      <a:r>
                        <a:rPr lang="es-CO" sz="2400" b="1" noProof="1"/>
                        <a:t>Reconocimiento, estímulos e incentivos</a:t>
                      </a:r>
                    </a:p>
                  </a:txBody>
                  <a:tcPr anchor="ctr"/>
                </a:tc>
                <a:tc>
                  <a:txBody>
                    <a:bodyPr/>
                    <a:lstStyle/>
                    <a:p>
                      <a:r>
                        <a:rPr lang="es-CO" sz="2400" noProof="1"/>
                        <a:t>Aplica un reconocimiento de logros en colectividad, apoyos académicos (salidas, investigación, intervención de mejora en la IE, consolidación de certificación de calidad y atención, compartir espacios</a:t>
                      </a:r>
                      <a:r>
                        <a:rPr lang="es-CO" sz="2400" baseline="0" noProof="1"/>
                        <a:t> de </a:t>
                      </a:r>
                      <a:r>
                        <a:rPr lang="es-CO" sz="2400" noProof="1"/>
                        <a:t>sociabilidad y acercamiento académico externo, entre otras que dispuso el consejo directivo y la institución).</a:t>
                      </a:r>
                    </a:p>
                    <a:p>
                      <a:endParaRPr lang="es-CO" sz="2400" noProof="1"/>
                    </a:p>
                  </a:txBody>
                  <a:tcPr anchor="ctr"/>
                </a:tc>
                <a:extLst>
                  <a:ext uri="{0D108BD9-81ED-4DB2-BD59-A6C34878D82A}">
                    <a16:rowId xmlns:a16="http://schemas.microsoft.com/office/drawing/2014/main" val="3248100010"/>
                  </a:ext>
                </a:extLst>
              </a:tr>
              <a:tr h="370840">
                <a:tc>
                  <a:txBody>
                    <a:bodyPr/>
                    <a:lstStyle/>
                    <a:p>
                      <a:r>
                        <a:rPr lang="es-CO" sz="2400" b="1" noProof="1"/>
                        <a:t>Identificación y divulgación de buenas practicas </a:t>
                      </a:r>
                    </a:p>
                  </a:txBody>
                  <a:tcPr anchor="ctr"/>
                </a:tc>
                <a:tc>
                  <a:txBody>
                    <a:bodyPr/>
                    <a:lstStyle/>
                    <a:p>
                      <a:pPr marL="285750" indent="-285750">
                        <a:buFontTx/>
                        <a:buChar char="-"/>
                      </a:pPr>
                      <a:r>
                        <a:rPr lang="es-CO" sz="2400" noProof="1"/>
                        <a:t>Espacios académicos</a:t>
                      </a:r>
                    </a:p>
                    <a:p>
                      <a:pPr marL="285750" indent="-285750">
                        <a:buFontTx/>
                        <a:buChar char="-"/>
                      </a:pPr>
                      <a:r>
                        <a:rPr lang="es-CO" sz="2400" noProof="1"/>
                        <a:t>Convocatorias docentes y de directivos</a:t>
                      </a:r>
                    </a:p>
                    <a:p>
                      <a:pPr marL="285750" indent="-285750">
                        <a:buFontTx/>
                        <a:buChar char="-"/>
                      </a:pPr>
                      <a:r>
                        <a:rPr lang="es-CO" sz="2400" noProof="1"/>
                        <a:t>Por entidades adscritas al sistema de calidad educativas</a:t>
                      </a:r>
                    </a:p>
                    <a:p>
                      <a:pPr marL="285750" indent="-285750">
                        <a:buFontTx/>
                        <a:buChar char="-"/>
                      </a:pPr>
                      <a:r>
                        <a:rPr lang="es-CO" sz="2400" noProof="1"/>
                        <a:t>Escenarios académicos externos.</a:t>
                      </a:r>
                    </a:p>
                    <a:p>
                      <a:pPr marL="0" indent="0">
                        <a:buFontTx/>
                        <a:buNone/>
                      </a:pPr>
                      <a:endParaRPr lang="es-CO" sz="2400" noProof="1"/>
                    </a:p>
                  </a:txBody>
                  <a:tcPr anchor="ctr"/>
                </a:tc>
                <a:extLst>
                  <a:ext uri="{0D108BD9-81ED-4DB2-BD59-A6C34878D82A}">
                    <a16:rowId xmlns:a16="http://schemas.microsoft.com/office/drawing/2014/main" val="3222670765"/>
                  </a:ext>
                </a:extLst>
              </a:tr>
              <a:tr h="370840">
                <a:tc>
                  <a:txBody>
                    <a:bodyPr/>
                    <a:lstStyle/>
                    <a:p>
                      <a:r>
                        <a:rPr lang="es-CO" sz="2400" b="1" noProof="1"/>
                        <a:t>Autoevaluación y seguimiento</a:t>
                      </a:r>
                    </a:p>
                  </a:txBody>
                  <a:tcPr anchor="ctr"/>
                </a:tc>
                <a:tc>
                  <a:txBody>
                    <a:bodyPr/>
                    <a:lstStyle/>
                    <a:p>
                      <a:r>
                        <a:rPr lang="es-CO" sz="2400" b="1" noProof="1"/>
                        <a:t>En procesos de mejora al 2024 y 2025.</a:t>
                      </a:r>
                      <a:r>
                        <a:rPr lang="es-CO" sz="2400" noProof="1"/>
                        <a:t> </a:t>
                      </a:r>
                    </a:p>
                    <a:p>
                      <a:endParaRPr lang="es-CO" sz="2400" noProof="1"/>
                    </a:p>
                    <a:p>
                      <a:r>
                        <a:rPr lang="es-CO" sz="2400" noProof="1"/>
                        <a:t>Construcción de insumos y procesos de verificación que quedan en consigna y firmados.</a:t>
                      </a:r>
                    </a:p>
                    <a:p>
                      <a:endParaRPr lang="es-CO" sz="2400" noProof="1"/>
                    </a:p>
                  </a:txBody>
                  <a:tcPr anchor="ctr"/>
                </a:tc>
                <a:extLst>
                  <a:ext uri="{0D108BD9-81ED-4DB2-BD59-A6C34878D82A}">
                    <a16:rowId xmlns:a16="http://schemas.microsoft.com/office/drawing/2014/main" val="374127232"/>
                  </a:ext>
                </a:extLst>
              </a:tr>
            </a:tbl>
          </a:graphicData>
        </a:graphic>
      </p:graphicFrame>
    </p:spTree>
    <p:extLst>
      <p:ext uri="{BB962C8B-B14F-4D97-AF65-F5344CB8AC3E}">
        <p14:creationId xmlns:p14="http://schemas.microsoft.com/office/powerpoint/2010/main" val="1135935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14400" y="800100"/>
            <a:ext cx="6719147" cy="1077218"/>
          </a:xfrm>
          <a:prstGeom prst="rect">
            <a:avLst/>
          </a:prstGeom>
        </p:spPr>
        <p:txBody>
          <a:bodyPr wrap="none">
            <a:spAutoFit/>
          </a:bodyPr>
          <a:lstStyle/>
          <a:p>
            <a:r>
              <a:rPr lang="es-CO" sz="3200" b="1" noProof="1">
                <a:solidFill>
                  <a:srgbClr val="0070C0"/>
                </a:solidFill>
              </a:rPr>
              <a:t>GESTIÓN DIRECTIVA  - </a:t>
            </a:r>
            <a:r>
              <a:rPr lang="es-ES" sz="3200" b="1" noProof="1">
                <a:solidFill>
                  <a:srgbClr val="0070C0"/>
                </a:solidFill>
              </a:rPr>
              <a:t>CLIMA ESCOLAR</a:t>
            </a:r>
          </a:p>
          <a:p>
            <a:endParaRPr lang="es-CO" sz="3200" b="1" noProof="1">
              <a:solidFill>
                <a:srgbClr val="0070C0"/>
              </a:solidFill>
            </a:endParaRPr>
          </a:p>
        </p:txBody>
      </p:sp>
      <p:graphicFrame>
        <p:nvGraphicFramePr>
          <p:cNvPr id="3" name="Tabla 2">
            <a:extLst>
              <a:ext uri="{FF2B5EF4-FFF2-40B4-BE49-F238E27FC236}">
                <a16:creationId xmlns:a16="http://schemas.microsoft.com/office/drawing/2014/main" id="{B6FF50C4-1783-05FA-E6C8-D937C8CA6B85}"/>
              </a:ext>
            </a:extLst>
          </p:cNvPr>
          <p:cNvGraphicFramePr>
            <a:graphicFrameLocks noGrp="1"/>
          </p:cNvGraphicFramePr>
          <p:nvPr>
            <p:extLst>
              <p:ext uri="{D42A27DB-BD31-4B8C-83A1-F6EECF244321}">
                <p14:modId xmlns:p14="http://schemas.microsoft.com/office/powerpoint/2010/main" val="3547503414"/>
              </p:ext>
            </p:extLst>
          </p:nvPr>
        </p:nvGraphicFramePr>
        <p:xfrm>
          <a:off x="1104900" y="1768682"/>
          <a:ext cx="16078200" cy="4389120"/>
        </p:xfrm>
        <a:graphic>
          <a:graphicData uri="http://schemas.openxmlformats.org/drawingml/2006/table">
            <a:tbl>
              <a:tblPr firstRow="1" bandRow="1">
                <a:tableStyleId>{5C22544A-7EE6-4342-B048-85BDC9FD1C3A}</a:tableStyleId>
              </a:tblPr>
              <a:tblGrid>
                <a:gridCol w="3742110">
                  <a:extLst>
                    <a:ext uri="{9D8B030D-6E8A-4147-A177-3AD203B41FA5}">
                      <a16:colId xmlns:a16="http://schemas.microsoft.com/office/drawing/2014/main" val="3030797157"/>
                    </a:ext>
                  </a:extLst>
                </a:gridCol>
                <a:gridCol w="12336090">
                  <a:extLst>
                    <a:ext uri="{9D8B030D-6E8A-4147-A177-3AD203B41FA5}">
                      <a16:colId xmlns:a16="http://schemas.microsoft.com/office/drawing/2014/main" val="354427922"/>
                    </a:ext>
                  </a:extLst>
                </a:gridCol>
              </a:tblGrid>
              <a:tr h="370840">
                <a:tc>
                  <a:txBody>
                    <a:bodyPr/>
                    <a:lstStyle/>
                    <a:p>
                      <a:r>
                        <a:rPr lang="es-CO" sz="2400" noProof="1"/>
                        <a:t>Contenidos</a:t>
                      </a:r>
                    </a:p>
                  </a:txBody>
                  <a:tcPr anchor="ctr"/>
                </a:tc>
                <a:tc>
                  <a:txBody>
                    <a:bodyPr/>
                    <a:lstStyle/>
                    <a:p>
                      <a:r>
                        <a:rPr lang="es-CO" sz="2400" noProof="1"/>
                        <a:t>Desarrollo de procesos - Cumplimiento</a:t>
                      </a:r>
                    </a:p>
                  </a:txBody>
                  <a:tcPr anchor="ctr"/>
                </a:tc>
                <a:extLst>
                  <a:ext uri="{0D108BD9-81ED-4DB2-BD59-A6C34878D82A}">
                    <a16:rowId xmlns:a16="http://schemas.microsoft.com/office/drawing/2014/main" val="3048815111"/>
                  </a:ext>
                </a:extLst>
              </a:tr>
              <a:tr h="370840">
                <a:tc>
                  <a:txBody>
                    <a:bodyPr/>
                    <a:lstStyle/>
                    <a:p>
                      <a:r>
                        <a:rPr lang="es-CO" sz="2400" b="1" noProof="1"/>
                        <a:t>Inducción a los nuevos</a:t>
                      </a:r>
                    </a:p>
                  </a:txBody>
                  <a:tcPr anchor="ctr"/>
                </a:tc>
                <a:tc>
                  <a:txBody>
                    <a:bodyPr/>
                    <a:lstStyle/>
                    <a:p>
                      <a:r>
                        <a:rPr lang="es-CO" sz="2400" b="0" noProof="1"/>
                        <a:t>En cumplimiento </a:t>
                      </a:r>
                      <a:r>
                        <a:rPr lang="es-CO" sz="2400" noProof="1"/>
                        <a:t>desde los distintos campos de gestión y estrategias educativas, en el periodo 2024 se incluye un documento formal  y unificado para la comunidad docente y estudiantil por medio virtual.</a:t>
                      </a:r>
                    </a:p>
                    <a:p>
                      <a:endParaRPr lang="es-CO" sz="2400" noProof="1"/>
                    </a:p>
                  </a:txBody>
                  <a:tcPr anchor="ctr"/>
                </a:tc>
                <a:extLst>
                  <a:ext uri="{0D108BD9-81ED-4DB2-BD59-A6C34878D82A}">
                    <a16:rowId xmlns:a16="http://schemas.microsoft.com/office/drawing/2014/main" val="3951954146"/>
                  </a:ext>
                </a:extLst>
              </a:tr>
              <a:tr h="370840">
                <a:tc>
                  <a:txBody>
                    <a:bodyPr/>
                    <a:lstStyle/>
                    <a:p>
                      <a:r>
                        <a:rPr lang="es-CO" sz="2400" b="1" noProof="1"/>
                        <a:t>Actividades extracurriculares</a:t>
                      </a:r>
                    </a:p>
                  </a:txBody>
                  <a:tcPr anchor="ctr"/>
                </a:tc>
                <a:tc>
                  <a:txBody>
                    <a:bodyPr/>
                    <a:lstStyle/>
                    <a:p>
                      <a:r>
                        <a:rPr lang="es-CO" sz="2400" noProof="1"/>
                        <a:t>Se cumple con la exigencia MEN – Asociados y articulados al DUR 1084, 1075 del 2015 en la actualidad se sigue actualizando el currículo apropiado de la Ley 2383 del 2024 (educación sociemocional de niños y adolescentes).</a:t>
                      </a:r>
                    </a:p>
                    <a:p>
                      <a:endParaRPr lang="es-CO" sz="2400" noProof="1"/>
                    </a:p>
                  </a:txBody>
                  <a:tcPr anchor="ctr"/>
                </a:tc>
                <a:extLst>
                  <a:ext uri="{0D108BD9-81ED-4DB2-BD59-A6C34878D82A}">
                    <a16:rowId xmlns:a16="http://schemas.microsoft.com/office/drawing/2014/main" val="226135410"/>
                  </a:ext>
                </a:extLst>
              </a:tr>
              <a:tr h="370840">
                <a:tc>
                  <a:txBody>
                    <a:bodyPr/>
                    <a:lstStyle/>
                    <a:p>
                      <a:r>
                        <a:rPr lang="es-CO" sz="2400" b="1" noProof="1"/>
                        <a:t>Bienestar del estudiante</a:t>
                      </a:r>
                    </a:p>
                  </a:txBody>
                  <a:tcPr anchor="ctr"/>
                </a:tc>
                <a:tc>
                  <a:txBody>
                    <a:bodyPr/>
                    <a:lstStyle/>
                    <a:p>
                      <a:r>
                        <a:rPr lang="es-CO" sz="2400" noProof="1"/>
                        <a:t>Se contó con un equipo de apoyo que entrelaza nuevas acciones de mejora educativa e institucional. </a:t>
                      </a:r>
                    </a:p>
                  </a:txBody>
                  <a:tcPr anchor="ctr"/>
                </a:tc>
                <a:extLst>
                  <a:ext uri="{0D108BD9-81ED-4DB2-BD59-A6C34878D82A}">
                    <a16:rowId xmlns:a16="http://schemas.microsoft.com/office/drawing/2014/main" val="3414476170"/>
                  </a:ext>
                </a:extLst>
              </a:tr>
            </a:tbl>
          </a:graphicData>
        </a:graphic>
      </p:graphicFrame>
    </p:spTree>
    <p:extLst>
      <p:ext uri="{BB962C8B-B14F-4D97-AF65-F5344CB8AC3E}">
        <p14:creationId xmlns:p14="http://schemas.microsoft.com/office/powerpoint/2010/main" val="30840882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5739</TotalTime>
  <Words>6902</Words>
  <Application>Microsoft Office PowerPoint</Application>
  <PresentationFormat>Personalizado</PresentationFormat>
  <Paragraphs>765</Paragraphs>
  <Slides>67</Slides>
  <Notes>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67</vt:i4>
      </vt:variant>
    </vt:vector>
  </HeadingPairs>
  <TitlesOfParts>
    <vt:vector size="73" baseType="lpstr">
      <vt:lpstr>Calibri</vt:lpstr>
      <vt:lpstr>Arial</vt:lpstr>
      <vt:lpstr>Montserrat</vt:lpstr>
      <vt:lpstr>Ubuntu</vt:lpstr>
      <vt:lpstr>Symbol</vt:lpstr>
      <vt:lpstr>Office Theme</vt:lpstr>
      <vt:lpstr>Presentación de PowerPoint</vt:lpstr>
      <vt:lpstr>MARCO NORMATIVO DE LA RENDICIÓN DE CUENTAS</vt:lpstr>
      <vt:lpstr>¿QUÉ ES LA RENDICIÓN DE CUENTAS?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power point</dc:title>
  <dc:creator>Asus</dc:creator>
  <cp:lastModifiedBy>edwin rojas</cp:lastModifiedBy>
  <cp:revision>196</cp:revision>
  <cp:lastPrinted>2025-02-13T13:50:07Z</cp:lastPrinted>
  <dcterms:created xsi:type="dcterms:W3CDTF">2006-08-16T00:00:00Z</dcterms:created>
  <dcterms:modified xsi:type="dcterms:W3CDTF">2025-02-27T17:59:16Z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E87EDFE5B8FD40D8AB097C9481E303BB_12</vt:lpwstr>
  </property>
  <property fmtid="{D5CDD505-2E9C-101B-9397-08002B2CF9AE}" pid="3" name="KSOProductBuildVer">
    <vt:lpwstr>2058-12.2.0.18283</vt:lpwstr>
  </property>
</Properties>
</file>